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mp4" ContentType="video/mp4"/>
  <Default Extension="png" ContentType="image/png"/>
  <Default Extension="pptx" ContentType="application/vnd.openxmlformats-officedocument.presentationml.presentation"/>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2" r:id="rId4"/>
  </p:sldMasterIdLst>
  <p:notesMasterIdLst>
    <p:notesMasterId r:id="rId38"/>
  </p:notesMasterIdLst>
  <p:sldIdLst>
    <p:sldId id="410" r:id="rId5"/>
    <p:sldId id="318" r:id="rId6"/>
    <p:sldId id="345" r:id="rId7"/>
    <p:sldId id="401" r:id="rId8"/>
    <p:sldId id="402" r:id="rId9"/>
    <p:sldId id="430" r:id="rId10"/>
    <p:sldId id="437" r:id="rId11"/>
    <p:sldId id="440" r:id="rId12"/>
    <p:sldId id="426" r:id="rId13"/>
    <p:sldId id="404" r:id="rId14"/>
    <p:sldId id="405" r:id="rId15"/>
    <p:sldId id="428" r:id="rId16"/>
    <p:sldId id="416" r:id="rId17"/>
    <p:sldId id="412" r:id="rId18"/>
    <p:sldId id="413" r:id="rId19"/>
    <p:sldId id="414" r:id="rId20"/>
    <p:sldId id="417" r:id="rId21"/>
    <p:sldId id="420" r:id="rId22"/>
    <p:sldId id="429" r:id="rId23"/>
    <p:sldId id="403" r:id="rId24"/>
    <p:sldId id="406" r:id="rId25"/>
    <p:sldId id="399" r:id="rId26"/>
    <p:sldId id="442" r:id="rId27"/>
    <p:sldId id="443" r:id="rId28"/>
    <p:sldId id="445" r:id="rId29"/>
    <p:sldId id="444" r:id="rId30"/>
    <p:sldId id="447" r:id="rId31"/>
    <p:sldId id="450" r:id="rId32"/>
    <p:sldId id="448" r:id="rId33"/>
    <p:sldId id="449" r:id="rId34"/>
    <p:sldId id="451" r:id="rId35"/>
    <p:sldId id="453" r:id="rId36"/>
    <p:sldId id="43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08" userDrawn="1">
          <p15:clr>
            <a:srgbClr val="A4A3A4"/>
          </p15:clr>
        </p15:guide>
        <p15:guide id="3" orient="horz" pos="22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43270"/>
    <a:srgbClr val="E4E9ED"/>
    <a:srgbClr val="FFFFFF"/>
    <a:srgbClr val="F05023"/>
    <a:srgbClr val="ED2024"/>
    <a:srgbClr val="EB9241"/>
    <a:srgbClr val="FFE0A3"/>
    <a:srgbClr val="558ED5"/>
    <a:srgbClr val="212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6CD636-7692-8D80-3047-DA61DEBBE2F4}" v="10" dt="2025-05-05T13:46:04.443"/>
    <p1510:client id="{9C1DE881-4D87-412F-8FEA-31F4A5250C12}" v="1" dt="2025-05-05T13:52:24.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098" autoAdjust="0"/>
  </p:normalViewPr>
  <p:slideViewPr>
    <p:cSldViewPr snapToGrid="0">
      <p:cViewPr varScale="1">
        <p:scale>
          <a:sx n="48" d="100"/>
          <a:sy n="48" d="100"/>
        </p:scale>
        <p:origin x="2016" y="48"/>
      </p:cViewPr>
      <p:guideLst>
        <p:guide pos="2808"/>
        <p:guide orient="horz" pos="22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Ashley" userId="2a74a63a-4647-4afe-867c-86837ab48af6" providerId="ADAL" clId="{9C1DE881-4D87-412F-8FEA-31F4A5250C12}"/>
    <pc:docChg chg="modSld">
      <pc:chgData name="Jeff, Ashley" userId="2a74a63a-4647-4afe-867c-86837ab48af6" providerId="ADAL" clId="{9C1DE881-4D87-412F-8FEA-31F4A5250C12}" dt="2025-05-05T13:52:24.834" v="0" actId="14826"/>
      <pc:docMkLst>
        <pc:docMk/>
      </pc:docMkLst>
      <pc:sldChg chg="modSp">
        <pc:chgData name="Jeff, Ashley" userId="2a74a63a-4647-4afe-867c-86837ab48af6" providerId="ADAL" clId="{9C1DE881-4D87-412F-8FEA-31F4A5250C12}" dt="2025-05-05T13:52:24.834" v="0" actId="14826"/>
        <pc:sldMkLst>
          <pc:docMk/>
          <pc:sldMk cId="1422104795" sldId="437"/>
        </pc:sldMkLst>
        <pc:picChg chg="mod">
          <ac:chgData name="Jeff, Ashley" userId="2a74a63a-4647-4afe-867c-86837ab48af6" providerId="ADAL" clId="{9C1DE881-4D87-412F-8FEA-31F4A5250C12}" dt="2025-05-05T13:52:24.834" v="0" actId="14826"/>
          <ac:picMkLst>
            <pc:docMk/>
            <pc:sldMk cId="1422104795" sldId="437"/>
            <ac:picMk id="5" creationId="{132D6C2A-42BA-EAD5-9292-09565E1977E9}"/>
          </ac:picMkLst>
        </pc:picChg>
      </pc:sldChg>
    </pc:docChg>
  </pc:docChgLst>
  <pc:docChgLst>
    <pc:chgData name="Gonzalez, Rogelio" userId="S::rogelio.gonzalez@lausd.net::1e36052b-20f1-48ae-a193-2a5c07a9dd7d" providerId="AD" clId="Web-{936CD636-7692-8D80-3047-DA61DEBBE2F4}"/>
    <pc:docChg chg="modSld">
      <pc:chgData name="Gonzalez, Rogelio" userId="S::rogelio.gonzalez@lausd.net::1e36052b-20f1-48ae-a193-2a5c07a9dd7d" providerId="AD" clId="Web-{936CD636-7692-8D80-3047-DA61DEBBE2F4}" dt="2025-05-05T13:46:02.146" v="8" actId="20577"/>
      <pc:docMkLst>
        <pc:docMk/>
      </pc:docMkLst>
      <pc:sldChg chg="modSp">
        <pc:chgData name="Gonzalez, Rogelio" userId="S::rogelio.gonzalez@lausd.net::1e36052b-20f1-48ae-a193-2a5c07a9dd7d" providerId="AD" clId="Web-{936CD636-7692-8D80-3047-DA61DEBBE2F4}" dt="2025-05-05T13:46:02.146" v="8" actId="20577"/>
        <pc:sldMkLst>
          <pc:docMk/>
          <pc:sldMk cId="2667313148" sldId="412"/>
        </pc:sldMkLst>
        <pc:spChg chg="mod">
          <ac:chgData name="Gonzalez, Rogelio" userId="S::rogelio.gonzalez@lausd.net::1e36052b-20f1-48ae-a193-2a5c07a9dd7d" providerId="AD" clId="Web-{936CD636-7692-8D80-3047-DA61DEBBE2F4}" dt="2025-05-05T13:46:02.146" v="8" actId="20577"/>
          <ac:spMkLst>
            <pc:docMk/>
            <pc:sldMk cId="2667313148" sldId="412"/>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55A0C-3597-44B1-B84D-D3697487B281}" type="datetimeFigureOut">
              <a:rPr lang="en-US" smtClean="0"/>
              <a:t>5/5/2025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8FAE1-CFBF-4679-BA5D-6A0BAE2B3EE9}" type="slidenum">
              <a:rPr lang="en-US" smtClean="0"/>
              <a:t>‹#›</a:t>
            </a:fld>
            <a:endParaRPr lang="en-US"/>
          </a:p>
        </p:txBody>
      </p:sp>
    </p:spTree>
    <p:extLst>
      <p:ext uri="{BB962C8B-B14F-4D97-AF65-F5344CB8AC3E}">
        <p14:creationId xmlns:p14="http://schemas.microsoft.com/office/powerpoint/2010/main" val="4069830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1" fontAlgn="auto" latinLnBrk="0" hangingPunct="1">
              <a:lnSpc>
                <a:spcPct val="100000"/>
              </a:lnSpc>
              <a:spcBef>
                <a:spcPct val="0"/>
              </a:spcBef>
              <a:spcAft>
                <a:spcPts val="0"/>
              </a:spcAft>
              <a:buClrTx/>
              <a:buSzTx/>
              <a:buFontTx/>
              <a:buNone/>
              <a:tabLst/>
              <a:defRPr/>
            </a:pPr>
            <a:endParaRPr lang="en-US" sz="1200" b="1" dirty="0"/>
          </a:p>
          <a:p>
            <a:pPr eaLnBrk="1" hangingPunct="1">
              <a:spcBef>
                <a:spcPct val="0"/>
              </a:spcBef>
            </a:pPr>
            <a:endParaRPr lang="en-US" altLang="en-US" baseline="0"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omic Sans MS" pitchFamily="66" charset="0"/>
              </a:defRPr>
            </a:lvl1pPr>
            <a:lvl2pPr marL="737824" indent="-283778" eaLnBrk="0" hangingPunct="0">
              <a:defRPr>
                <a:solidFill>
                  <a:schemeClr val="tx1"/>
                </a:solidFill>
                <a:latin typeface="Comic Sans MS" pitchFamily="66" charset="0"/>
              </a:defRPr>
            </a:lvl2pPr>
            <a:lvl3pPr marL="1135113" indent="-227023" eaLnBrk="0" hangingPunct="0">
              <a:defRPr>
                <a:solidFill>
                  <a:schemeClr val="tx1"/>
                </a:solidFill>
                <a:latin typeface="Comic Sans MS" pitchFamily="66" charset="0"/>
              </a:defRPr>
            </a:lvl3pPr>
            <a:lvl4pPr marL="1589159" indent="-227023" eaLnBrk="0" hangingPunct="0">
              <a:defRPr>
                <a:solidFill>
                  <a:schemeClr val="tx1"/>
                </a:solidFill>
                <a:latin typeface="Comic Sans MS" pitchFamily="66" charset="0"/>
              </a:defRPr>
            </a:lvl4pPr>
            <a:lvl5pPr marL="2043204" indent="-227023" eaLnBrk="0" hangingPunct="0">
              <a:defRPr>
                <a:solidFill>
                  <a:schemeClr val="tx1"/>
                </a:solidFill>
                <a:latin typeface="Comic Sans MS" pitchFamily="66" charset="0"/>
              </a:defRPr>
            </a:lvl5pPr>
            <a:lvl6pPr marL="2497249" indent="-227023" eaLnBrk="0" fontAlgn="base" hangingPunct="0">
              <a:spcBef>
                <a:spcPct val="0"/>
              </a:spcBef>
              <a:spcAft>
                <a:spcPct val="0"/>
              </a:spcAft>
              <a:defRPr>
                <a:solidFill>
                  <a:schemeClr val="tx1"/>
                </a:solidFill>
                <a:latin typeface="Comic Sans MS" pitchFamily="66" charset="0"/>
              </a:defRPr>
            </a:lvl6pPr>
            <a:lvl7pPr marL="2951295" indent="-227023" eaLnBrk="0" fontAlgn="base" hangingPunct="0">
              <a:spcBef>
                <a:spcPct val="0"/>
              </a:spcBef>
              <a:spcAft>
                <a:spcPct val="0"/>
              </a:spcAft>
              <a:defRPr>
                <a:solidFill>
                  <a:schemeClr val="tx1"/>
                </a:solidFill>
                <a:latin typeface="Comic Sans MS" pitchFamily="66" charset="0"/>
              </a:defRPr>
            </a:lvl7pPr>
            <a:lvl8pPr marL="3405340" indent="-227023" eaLnBrk="0" fontAlgn="base" hangingPunct="0">
              <a:spcBef>
                <a:spcPct val="0"/>
              </a:spcBef>
              <a:spcAft>
                <a:spcPct val="0"/>
              </a:spcAft>
              <a:defRPr>
                <a:solidFill>
                  <a:schemeClr val="tx1"/>
                </a:solidFill>
                <a:latin typeface="Comic Sans MS" pitchFamily="66" charset="0"/>
              </a:defRPr>
            </a:lvl8pPr>
            <a:lvl9pPr marL="3859385" indent="-227023" eaLnBrk="0" fontAlgn="base" hangingPunct="0">
              <a:spcBef>
                <a:spcPct val="0"/>
              </a:spcBef>
              <a:spcAft>
                <a:spcPct val="0"/>
              </a:spcAft>
              <a:defRPr>
                <a:solidFill>
                  <a:schemeClr val="tx1"/>
                </a:solidFill>
                <a:latin typeface="Comic Sans MS" pitchFamily="66"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D020A96A-6230-49F7-8947-41F9958A0505}" type="slidenum">
              <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762839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11827"/>
                </a:solidFill>
                <a:effectLst/>
                <a:latin typeface="Inter"/>
              </a:rPr>
              <a:t>The due dates for the summer orders are as follows: </a:t>
            </a:r>
          </a:p>
          <a:p>
            <a:r>
              <a:rPr lang="en-US" b="0" i="0">
                <a:solidFill>
                  <a:srgbClr val="111827"/>
                </a:solidFill>
                <a:effectLst/>
                <a:latin typeface="Inter"/>
              </a:rPr>
              <a:t>Wednesday May 7, Tuesday May 27, and Wednesday May 28. </a:t>
            </a:r>
          </a:p>
          <a:p>
            <a:endParaRPr lang="en-US" b="0" i="0">
              <a:solidFill>
                <a:srgbClr val="111827"/>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0000"/>
                </a:solidFill>
                <a:effectLst/>
                <a:latin typeface="Calibri"/>
                <a:ea typeface="Times New Roman" panose="02020603050405020304" pitchFamily="18" charset="0"/>
                <a:cs typeface="Calibri"/>
              </a:rPr>
              <a:t>Complete E-Z Steps for summer</a:t>
            </a:r>
            <a:r>
              <a:rPr lang="en-US" sz="1200" b="0">
                <a:solidFill>
                  <a:srgbClr val="000000"/>
                </a:solidFill>
                <a:latin typeface="Calibri"/>
                <a:ea typeface="Times New Roman" panose="02020603050405020304" pitchFamily="18" charset="0"/>
                <a:cs typeface="Calibri"/>
              </a:rPr>
              <a:t> sites</a:t>
            </a:r>
            <a:r>
              <a:rPr lang="en-US" sz="1200" b="0">
                <a:solidFill>
                  <a:srgbClr val="000000"/>
                </a:solidFill>
                <a:effectLst/>
                <a:latin typeface="Calibri"/>
                <a:ea typeface="Times New Roman" panose="02020603050405020304" pitchFamily="18" charset="0"/>
                <a:cs typeface="Calibri"/>
              </a:rPr>
              <a:t> serving EEC, RAP, Summer school TK-8, Beyond the bell and LA’s Best.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000000"/>
              </a:solidFill>
              <a:effectLst/>
              <a:latin typeface="Calibr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err="1">
                <a:solidFill>
                  <a:srgbClr val="000000"/>
                </a:solidFill>
                <a:effectLst/>
                <a:latin typeface="Calibri"/>
                <a:ea typeface="Times New Roman" panose="02020603050405020304" pitchFamily="18" charset="0"/>
                <a:cs typeface="Calibri"/>
              </a:rPr>
              <a:t>Ez</a:t>
            </a:r>
            <a:r>
              <a:rPr lang="en-US" sz="1200" b="0">
                <a:solidFill>
                  <a:srgbClr val="000000"/>
                </a:solidFill>
                <a:effectLst/>
                <a:latin typeface="Calibri"/>
                <a:ea typeface="Times New Roman" panose="02020603050405020304" pitchFamily="18" charset="0"/>
                <a:cs typeface="Calibri"/>
              </a:rPr>
              <a:t> steps for June 11-13 for Summer sites serving EEC and RAP, are DUE on Wednesday May 7</a:t>
            </a:r>
            <a:r>
              <a:rPr lang="en-US" sz="1200" b="0" baseline="30000">
                <a:solidFill>
                  <a:srgbClr val="000000"/>
                </a:solidFill>
                <a:effectLst/>
                <a:latin typeface="Calibri"/>
                <a:ea typeface="Times New Roman" panose="02020603050405020304" pitchFamily="18" charset="0"/>
                <a:cs typeface="Calibri"/>
              </a:rPr>
              <a:t>th</a:t>
            </a:r>
            <a:r>
              <a:rPr lang="en-US" sz="1200" b="0">
                <a:solidFill>
                  <a:srgbClr val="000000"/>
                </a:solidFill>
                <a:effectLst/>
                <a:latin typeface="Calibri"/>
                <a:ea typeface="Times New Roman" panose="02020603050405020304" pitchFamily="18" charset="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11827"/>
                </a:solidFill>
                <a:effectLst/>
                <a:latin typeface="Inter"/>
              </a:rPr>
              <a:t>-The delivery date for Meats/ Frozen and Goldstar shopping list that are set for June 19, which is a holiday, needs to be adjusted to the previous delivery date of June 9th – June 13th.</a:t>
            </a:r>
            <a:endParaRPr lang="en-US" sz="1200" b="0">
              <a:solidFill>
                <a:srgbClr val="000000"/>
              </a:solidFill>
              <a:effectLst/>
              <a:latin typeface="Calibr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000000"/>
              </a:solidFill>
              <a:effectLst/>
              <a:latin typeface="Calibr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000000"/>
              </a:solidFill>
              <a:effectLst/>
              <a:latin typeface="Calibr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000000"/>
              </a:solidFill>
              <a:effectLst/>
              <a:latin typeface="Calibri"/>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000000"/>
              </a:solidFill>
              <a:latin typeface="Times New Roman"/>
              <a:ea typeface="Times New Roman" panose="02020603050405020304" pitchFamily="18" charset="0"/>
              <a:cs typeface="Times New Roman"/>
            </a:endParaRPr>
          </a:p>
          <a:p>
            <a:endParaRPr lang="en-US" b="0" i="0">
              <a:solidFill>
                <a:srgbClr val="111827"/>
              </a:solidFill>
              <a:effectLst/>
              <a:latin typeface="Inter"/>
            </a:endParaRPr>
          </a:p>
          <a:p>
            <a:endParaRPr lang="en-US" b="0" i="0">
              <a:solidFill>
                <a:srgbClr val="111827"/>
              </a:solidFill>
              <a:effectLst/>
              <a:latin typeface="Inter"/>
            </a:endParaRPr>
          </a:p>
          <a:p>
            <a:endParaRPr lang="en-US" b="0"/>
          </a:p>
        </p:txBody>
      </p:sp>
      <p:sp>
        <p:nvSpPr>
          <p:cNvPr id="4" name="Slide Number Placeholder 3"/>
          <p:cNvSpPr>
            <a:spLocks noGrp="1"/>
          </p:cNvSpPr>
          <p:nvPr>
            <p:ph type="sldNum" sz="quarter" idx="5"/>
          </p:nvPr>
        </p:nvSpPr>
        <p:spPr/>
        <p:txBody>
          <a:bodyPr/>
          <a:lstStyle/>
          <a:p>
            <a:fld id="{B078FAE1-CFBF-4679-BA5D-6A0BAE2B3EE9}" type="slidenum">
              <a:rPr lang="en-US" smtClean="0"/>
              <a:t>10</a:t>
            </a:fld>
            <a:endParaRPr lang="en-US"/>
          </a:p>
        </p:txBody>
      </p:sp>
    </p:spTree>
    <p:extLst>
      <p:ext uri="{BB962C8B-B14F-4D97-AF65-F5344CB8AC3E}">
        <p14:creationId xmlns:p14="http://schemas.microsoft.com/office/powerpoint/2010/main" val="3552064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515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159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13</a:t>
            </a:fld>
            <a:endParaRPr lang="en-US"/>
          </a:p>
        </p:txBody>
      </p:sp>
    </p:spTree>
    <p:extLst>
      <p:ext uri="{BB962C8B-B14F-4D97-AF65-F5344CB8AC3E}">
        <p14:creationId xmlns:p14="http://schemas.microsoft.com/office/powerpoint/2010/main" val="138664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14</a:t>
            </a:fld>
            <a:endParaRPr lang="en-US"/>
          </a:p>
        </p:txBody>
      </p:sp>
    </p:spTree>
    <p:extLst>
      <p:ext uri="{BB962C8B-B14F-4D97-AF65-F5344CB8AC3E}">
        <p14:creationId xmlns:p14="http://schemas.microsoft.com/office/powerpoint/2010/main" val="2712477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15</a:t>
            </a:fld>
            <a:endParaRPr lang="en-US"/>
          </a:p>
        </p:txBody>
      </p:sp>
    </p:spTree>
    <p:extLst>
      <p:ext uri="{BB962C8B-B14F-4D97-AF65-F5344CB8AC3E}">
        <p14:creationId xmlns:p14="http://schemas.microsoft.com/office/powerpoint/2010/main" val="3207941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735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787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18</a:t>
            </a:fld>
            <a:endParaRPr lang="en-US"/>
          </a:p>
        </p:txBody>
      </p:sp>
    </p:spTree>
    <p:extLst>
      <p:ext uri="{BB962C8B-B14F-4D97-AF65-F5344CB8AC3E}">
        <p14:creationId xmlns:p14="http://schemas.microsoft.com/office/powerpoint/2010/main" val="1429614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19</a:t>
            </a:fld>
            <a:endParaRPr lang="en-US"/>
          </a:p>
        </p:txBody>
      </p:sp>
    </p:spTree>
    <p:extLst>
      <p:ext uri="{BB962C8B-B14F-4D97-AF65-F5344CB8AC3E}">
        <p14:creationId xmlns:p14="http://schemas.microsoft.com/office/powerpoint/2010/main" val="4100233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4045" marR="0" lvl="1" indent="0" algn="l" defTabSz="914400" rtl="0" eaLnBrk="1" fontAlgn="auto" latinLnBrk="0" hangingPunct="1">
              <a:lnSpc>
                <a:spcPct val="90000"/>
              </a:lnSpc>
              <a:spcBef>
                <a:spcPts val="0"/>
              </a:spcBef>
              <a:spcAft>
                <a:spcPts val="0"/>
              </a:spcAft>
              <a:buClrTx/>
              <a:buSzTx/>
              <a:buFontTx/>
              <a:buNone/>
              <a:tabLst/>
              <a:defRPr/>
            </a:pPr>
            <a:endParaRPr lang="en-US" sz="1200" b="0" baseline="0" dirty="0">
              <a:solidFill>
                <a:srgbClr val="000000"/>
              </a:solidFill>
            </a:endParaRPr>
          </a:p>
          <a:p>
            <a:pPr marL="454045" marR="0" lvl="1" indent="0" algn="l" defTabSz="914400" rtl="0" eaLnBrk="1" fontAlgn="auto" latinLnBrk="0" hangingPunct="1">
              <a:lnSpc>
                <a:spcPct val="90000"/>
              </a:lnSpc>
              <a:spcBef>
                <a:spcPts val="0"/>
              </a:spcBef>
              <a:spcAft>
                <a:spcPts val="0"/>
              </a:spcAft>
              <a:buClrTx/>
              <a:buSzTx/>
              <a:buFontTx/>
              <a:buNone/>
              <a:tabLst/>
              <a:defRPr/>
            </a:pPr>
            <a:endParaRPr lang="en-US" sz="1200" b="0" baseline="0" dirty="0">
              <a:solidFill>
                <a:srgbClr val="000000"/>
              </a:solidFill>
            </a:endParaRPr>
          </a:p>
          <a:p>
            <a:pPr marL="454045" marR="0" lvl="1" indent="0" algn="l" defTabSz="914400" rtl="0" eaLnBrk="1" fontAlgn="auto" latinLnBrk="0" hangingPunct="1">
              <a:lnSpc>
                <a:spcPct val="90000"/>
              </a:lnSpc>
              <a:spcBef>
                <a:spcPts val="0"/>
              </a:spcBef>
              <a:spcAft>
                <a:spcPts val="0"/>
              </a:spcAft>
              <a:buClrTx/>
              <a:buSzTx/>
              <a:buFontTx/>
              <a:buNone/>
              <a:tabLst/>
              <a:defRPr/>
            </a:pPr>
            <a:endParaRPr lang="en-US" sz="1200" b="0" baseline="0" dirty="0">
              <a:solidFill>
                <a:srgbClr val="000000"/>
              </a:solidFill>
            </a:endParaRPr>
          </a:p>
          <a:p>
            <a:pPr marL="454045" marR="0" lvl="1" indent="0" algn="l" defTabSz="914400" rtl="0" eaLnBrk="1" fontAlgn="auto" latinLnBrk="0" hangingPunct="1">
              <a:lnSpc>
                <a:spcPct val="90000"/>
              </a:lnSpc>
              <a:spcBef>
                <a:spcPts val="0"/>
              </a:spcBef>
              <a:spcAft>
                <a:spcPts val="0"/>
              </a:spcAft>
              <a:buClrTx/>
              <a:buSzTx/>
              <a:buFontTx/>
              <a:buNone/>
              <a:tabLst/>
              <a:defRPr/>
            </a:pPr>
            <a:endParaRPr lang="en-US" sz="1200" b="1" dirty="0"/>
          </a:p>
          <a:p>
            <a:pPr>
              <a:lnSpc>
                <a:spcPct val="90000"/>
              </a:lnSpc>
            </a:pPr>
            <a:endParaRPr lang="en-US" altLang="en-US" sz="1200" dirty="0">
              <a:solidFill>
                <a:srgbClr val="000000"/>
              </a:solidFill>
            </a:endParaRPr>
          </a:p>
          <a:p>
            <a:pPr marL="454045" lvl="1">
              <a:lnSpc>
                <a:spcPct val="90000"/>
              </a:lnSpc>
            </a:pPr>
            <a:endParaRPr lang="en-US" altLang="en-US" sz="2000" dirty="0">
              <a:solidFill>
                <a:srgbClr val="000000"/>
              </a:solidFill>
            </a:endParaRPr>
          </a:p>
          <a:p>
            <a:pPr eaLnBrk="1" hangingPunct="1">
              <a:spcBef>
                <a:spcPct val="0"/>
              </a:spcBef>
            </a:pPr>
            <a:endParaRPr lang="en-US" altLang="en-US" b="0" dirty="0"/>
          </a:p>
          <a:p>
            <a:pPr eaLnBrk="1" hangingPunct="1">
              <a:spcBef>
                <a:spcPct val="0"/>
              </a:spcBef>
            </a:pPr>
            <a:endParaRPr lang="en-US" altLang="en-US" b="1" dirty="0"/>
          </a:p>
          <a:p>
            <a:pPr eaLnBrk="1" hangingPunct="1">
              <a:spcBef>
                <a:spcPct val="0"/>
              </a:spcBef>
            </a:pPr>
            <a:endParaRPr lang="en-US" altLang="en-US" b="1"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43BF6895-A8A0-49D3-B0BF-C1D3B9ECD039}" type="slidenum">
              <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681967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20</a:t>
            </a:fld>
            <a:endParaRPr lang="en-US"/>
          </a:p>
        </p:txBody>
      </p:sp>
    </p:spTree>
    <p:extLst>
      <p:ext uri="{BB962C8B-B14F-4D97-AF65-F5344CB8AC3E}">
        <p14:creationId xmlns:p14="http://schemas.microsoft.com/office/powerpoint/2010/main" val="1510932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Summer ordering check list, initial each line once you have reviewed, edited, and saved your shopping list.</a:t>
            </a:r>
          </a:p>
          <a:p>
            <a:endParaRPr lang="en-US"/>
          </a:p>
          <a:p>
            <a:r>
              <a:rPr lang="en-US"/>
              <a:t>Write N/A on the line that does not apply to your site</a:t>
            </a:r>
          </a:p>
        </p:txBody>
      </p:sp>
      <p:sp>
        <p:nvSpPr>
          <p:cNvPr id="4" name="Slide Number Placeholder 3"/>
          <p:cNvSpPr>
            <a:spLocks noGrp="1"/>
          </p:cNvSpPr>
          <p:nvPr>
            <p:ph type="sldNum" sz="quarter" idx="5"/>
          </p:nvPr>
        </p:nvSpPr>
        <p:spPr/>
        <p:txBody>
          <a:bodyPr/>
          <a:lstStyle/>
          <a:p>
            <a:fld id="{B078FAE1-CFBF-4679-BA5D-6A0BAE2B3EE9}" type="slidenum">
              <a:rPr lang="en-US" smtClean="0"/>
              <a:t>21</a:t>
            </a:fld>
            <a:endParaRPr lang="en-US"/>
          </a:p>
        </p:txBody>
      </p:sp>
    </p:spTree>
    <p:extLst>
      <p:ext uri="{BB962C8B-B14F-4D97-AF65-F5344CB8AC3E}">
        <p14:creationId xmlns:p14="http://schemas.microsoft.com/office/powerpoint/2010/main" val="2093620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9347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23</a:t>
            </a:fld>
            <a:endParaRPr lang="en-US"/>
          </a:p>
        </p:txBody>
      </p:sp>
    </p:spTree>
    <p:extLst>
      <p:ext uri="{BB962C8B-B14F-4D97-AF65-F5344CB8AC3E}">
        <p14:creationId xmlns:p14="http://schemas.microsoft.com/office/powerpoint/2010/main" val="2027532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80000"/>
              </a:lnSpc>
              <a:buNone/>
              <a:tabLst>
                <a:tab pos="0" algn="l"/>
                <a:tab pos="457200" algn="l"/>
                <a:tab pos="845820" algn="l"/>
                <a:tab pos="1074420" algn="l"/>
                <a:tab pos="1280160" algn="l"/>
                <a:tab pos="1828800" algn="l"/>
              </a:tabLst>
            </a:pPr>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24</a:t>
            </a:fld>
            <a:endParaRPr lang="en-US"/>
          </a:p>
        </p:txBody>
      </p:sp>
    </p:spTree>
    <p:extLst>
      <p:ext uri="{BB962C8B-B14F-4D97-AF65-F5344CB8AC3E}">
        <p14:creationId xmlns:p14="http://schemas.microsoft.com/office/powerpoint/2010/main" val="797482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25</a:t>
            </a:fld>
            <a:endParaRPr lang="en-US"/>
          </a:p>
        </p:txBody>
      </p:sp>
    </p:spTree>
    <p:extLst>
      <p:ext uri="{BB962C8B-B14F-4D97-AF65-F5344CB8AC3E}">
        <p14:creationId xmlns:p14="http://schemas.microsoft.com/office/powerpoint/2010/main" val="467019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8FAE1-CFBF-4679-BA5D-6A0BAE2B3EE9}" type="slidenum">
              <a:rPr lang="en-US" smtClean="0"/>
              <a:t>26</a:t>
            </a:fld>
            <a:endParaRPr lang="en-US"/>
          </a:p>
        </p:txBody>
      </p:sp>
    </p:spTree>
    <p:extLst>
      <p:ext uri="{BB962C8B-B14F-4D97-AF65-F5344CB8AC3E}">
        <p14:creationId xmlns:p14="http://schemas.microsoft.com/office/powerpoint/2010/main" val="2398582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31</a:t>
            </a:fld>
            <a:endParaRPr lang="en-US"/>
          </a:p>
        </p:txBody>
      </p:sp>
    </p:spTree>
    <p:extLst>
      <p:ext uri="{BB962C8B-B14F-4D97-AF65-F5344CB8AC3E}">
        <p14:creationId xmlns:p14="http://schemas.microsoft.com/office/powerpoint/2010/main" val="943622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a:t>Thank you everyone! If you have any questions, please raise your hand or enter it into the Chat.   Rogelio ? If no question feel free to email the CMS team and we can answer them.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omic Sans MS" pitchFamily="66" charset="0"/>
              </a:defRPr>
            </a:lvl1pPr>
            <a:lvl2pPr marL="737824" indent="-283778" eaLnBrk="0" hangingPunct="0">
              <a:defRPr>
                <a:solidFill>
                  <a:schemeClr val="tx1"/>
                </a:solidFill>
                <a:latin typeface="Comic Sans MS" pitchFamily="66" charset="0"/>
              </a:defRPr>
            </a:lvl2pPr>
            <a:lvl3pPr marL="1135113" indent="-227023" eaLnBrk="0" hangingPunct="0">
              <a:defRPr>
                <a:solidFill>
                  <a:schemeClr val="tx1"/>
                </a:solidFill>
                <a:latin typeface="Comic Sans MS" pitchFamily="66" charset="0"/>
              </a:defRPr>
            </a:lvl3pPr>
            <a:lvl4pPr marL="1589159" indent="-227023" eaLnBrk="0" hangingPunct="0">
              <a:defRPr>
                <a:solidFill>
                  <a:schemeClr val="tx1"/>
                </a:solidFill>
                <a:latin typeface="Comic Sans MS" pitchFamily="66" charset="0"/>
              </a:defRPr>
            </a:lvl4pPr>
            <a:lvl5pPr marL="2043204" indent="-227023" eaLnBrk="0" hangingPunct="0">
              <a:defRPr>
                <a:solidFill>
                  <a:schemeClr val="tx1"/>
                </a:solidFill>
                <a:latin typeface="Comic Sans MS" pitchFamily="66" charset="0"/>
              </a:defRPr>
            </a:lvl5pPr>
            <a:lvl6pPr marL="2497249" indent="-227023" eaLnBrk="0" fontAlgn="base" hangingPunct="0">
              <a:spcBef>
                <a:spcPct val="0"/>
              </a:spcBef>
              <a:spcAft>
                <a:spcPct val="0"/>
              </a:spcAft>
              <a:defRPr>
                <a:solidFill>
                  <a:schemeClr val="tx1"/>
                </a:solidFill>
                <a:latin typeface="Comic Sans MS" pitchFamily="66" charset="0"/>
              </a:defRPr>
            </a:lvl6pPr>
            <a:lvl7pPr marL="2951295" indent="-227023" eaLnBrk="0" fontAlgn="base" hangingPunct="0">
              <a:spcBef>
                <a:spcPct val="0"/>
              </a:spcBef>
              <a:spcAft>
                <a:spcPct val="0"/>
              </a:spcAft>
              <a:defRPr>
                <a:solidFill>
                  <a:schemeClr val="tx1"/>
                </a:solidFill>
                <a:latin typeface="Comic Sans MS" pitchFamily="66" charset="0"/>
              </a:defRPr>
            </a:lvl7pPr>
            <a:lvl8pPr marL="3405340" indent="-227023" eaLnBrk="0" fontAlgn="base" hangingPunct="0">
              <a:spcBef>
                <a:spcPct val="0"/>
              </a:spcBef>
              <a:spcAft>
                <a:spcPct val="0"/>
              </a:spcAft>
              <a:defRPr>
                <a:solidFill>
                  <a:schemeClr val="tx1"/>
                </a:solidFill>
                <a:latin typeface="Comic Sans MS" pitchFamily="66" charset="0"/>
              </a:defRPr>
            </a:lvl8pPr>
            <a:lvl9pPr marL="3859385" indent="-227023" eaLnBrk="0" fontAlgn="base" hangingPunct="0">
              <a:spcBef>
                <a:spcPct val="0"/>
              </a:spcBef>
              <a:spcAft>
                <a:spcPct val="0"/>
              </a:spcAft>
              <a:defRPr>
                <a:solidFill>
                  <a:schemeClr val="tx1"/>
                </a:solidFill>
                <a:latin typeface="Comic Sans MS" pitchFamily="66"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D020A96A-6230-49F7-8947-41F9958A0505}" type="slidenum">
              <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25365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319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4</a:t>
            </a:fld>
            <a:endParaRPr lang="en-US"/>
          </a:p>
        </p:txBody>
      </p:sp>
    </p:spTree>
    <p:extLst>
      <p:ext uri="{BB962C8B-B14F-4D97-AF65-F5344CB8AC3E}">
        <p14:creationId xmlns:p14="http://schemas.microsoft.com/office/powerpoint/2010/main" val="185449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5</a:t>
            </a:fld>
            <a:endParaRPr lang="en-US"/>
          </a:p>
        </p:txBody>
      </p:sp>
    </p:spTree>
    <p:extLst>
      <p:ext uri="{BB962C8B-B14F-4D97-AF65-F5344CB8AC3E}">
        <p14:creationId xmlns:p14="http://schemas.microsoft.com/office/powerpoint/2010/main" val="3997714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6</a:t>
            </a:fld>
            <a:endParaRPr lang="en-US"/>
          </a:p>
        </p:txBody>
      </p:sp>
    </p:spTree>
    <p:extLst>
      <p:ext uri="{BB962C8B-B14F-4D97-AF65-F5344CB8AC3E}">
        <p14:creationId xmlns:p14="http://schemas.microsoft.com/office/powerpoint/2010/main" val="3014472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7</a:t>
            </a:fld>
            <a:endParaRPr lang="en-US"/>
          </a:p>
        </p:txBody>
      </p:sp>
    </p:spTree>
    <p:extLst>
      <p:ext uri="{BB962C8B-B14F-4D97-AF65-F5344CB8AC3E}">
        <p14:creationId xmlns:p14="http://schemas.microsoft.com/office/powerpoint/2010/main" val="269643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8FAE1-CFBF-4679-BA5D-6A0BAE2B3EE9}" type="slidenum">
              <a:rPr lang="en-US" smtClean="0"/>
              <a:t>8</a:t>
            </a:fld>
            <a:endParaRPr lang="en-US"/>
          </a:p>
        </p:txBody>
      </p:sp>
    </p:spTree>
    <p:extLst>
      <p:ext uri="{BB962C8B-B14F-4D97-AF65-F5344CB8AC3E}">
        <p14:creationId xmlns:p14="http://schemas.microsoft.com/office/powerpoint/2010/main" val="3464407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835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9820505-F4B5-479B-BCFE-A23CA5B7D6BF}" type="slidenum">
              <a:rPr lang="en-US">
                <a:solidFill>
                  <a:srgbClr val="008000">
                    <a:tint val="75000"/>
                  </a:srgbClr>
                </a:solidFill>
              </a:rPr>
              <a:pPr>
                <a:defRPr/>
              </a:pPr>
              <a:t>‹#›</a:t>
            </a:fld>
            <a:endParaRPr lang="en-US">
              <a:solidFill>
                <a:srgbClr val="008000">
                  <a:tint val="75000"/>
                </a:srgbClr>
              </a:solidFill>
            </a:endParaRPr>
          </a:p>
        </p:txBody>
      </p:sp>
    </p:spTree>
    <p:extLst>
      <p:ext uri="{BB962C8B-B14F-4D97-AF65-F5344CB8AC3E}">
        <p14:creationId xmlns:p14="http://schemas.microsoft.com/office/powerpoint/2010/main" val="1659277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1F648DAD-EE5D-4320-87F7-70E3EF34959D}" type="slidenum">
              <a:rPr lang="en-US">
                <a:solidFill>
                  <a:srgbClr val="008000">
                    <a:tint val="75000"/>
                  </a:srgbClr>
                </a:solidFill>
              </a:rPr>
              <a:pPr>
                <a:defRPr/>
              </a:pPr>
              <a:t>‹#›</a:t>
            </a:fld>
            <a:endParaRPr lang="en-US">
              <a:solidFill>
                <a:srgbClr val="008000">
                  <a:tint val="75000"/>
                </a:srgbClr>
              </a:solidFill>
            </a:endParaRPr>
          </a:p>
        </p:txBody>
      </p:sp>
    </p:spTree>
    <p:extLst>
      <p:ext uri="{BB962C8B-B14F-4D97-AF65-F5344CB8AC3E}">
        <p14:creationId xmlns:p14="http://schemas.microsoft.com/office/powerpoint/2010/main" val="3191457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CCF2A3C6-EB75-412E-AE69-58A72A383DBC}" type="slidenum">
              <a:rPr lang="en-US">
                <a:solidFill>
                  <a:srgbClr val="008000">
                    <a:tint val="75000"/>
                  </a:srgbClr>
                </a:solidFill>
              </a:rPr>
              <a:pPr>
                <a:defRPr/>
              </a:pPr>
              <a:t>‹#›</a:t>
            </a:fld>
            <a:endParaRPr lang="en-US">
              <a:solidFill>
                <a:srgbClr val="008000">
                  <a:tint val="75000"/>
                </a:srgbClr>
              </a:solidFill>
            </a:endParaRPr>
          </a:p>
        </p:txBody>
      </p:sp>
    </p:spTree>
    <p:extLst>
      <p:ext uri="{BB962C8B-B14F-4D97-AF65-F5344CB8AC3E}">
        <p14:creationId xmlns:p14="http://schemas.microsoft.com/office/powerpoint/2010/main" val="756058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842A37D-74F9-4751-9A29-1656DCD9EF19}" type="slidenum">
              <a:rPr lang="en-US">
                <a:solidFill>
                  <a:srgbClr val="008000">
                    <a:tint val="75000"/>
                  </a:srgbClr>
                </a:solidFill>
              </a:rPr>
              <a:pPr>
                <a:defRPr/>
              </a:pPr>
              <a:t>‹#›</a:t>
            </a:fld>
            <a:endParaRPr lang="en-US">
              <a:solidFill>
                <a:srgbClr val="008000">
                  <a:tint val="75000"/>
                </a:srgbClr>
              </a:solidFill>
            </a:endParaRPr>
          </a:p>
        </p:txBody>
      </p:sp>
    </p:spTree>
    <p:extLst>
      <p:ext uri="{BB962C8B-B14F-4D97-AF65-F5344CB8AC3E}">
        <p14:creationId xmlns:p14="http://schemas.microsoft.com/office/powerpoint/2010/main" val="24794240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4" name="Picture 6" descr="Sunny Bac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0"/>
            <a:ext cx="9161463"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la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2695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0762FEA8-43E7-48D2-9F9A-5B2F255AA7A8}" type="slidenum">
              <a:rPr lang="en-US">
                <a:solidFill>
                  <a:srgbClr val="008000">
                    <a:tint val="75000"/>
                  </a:srgbClr>
                </a:solidFill>
              </a:rPr>
              <a:pPr>
                <a:defRPr/>
              </a:pPr>
              <a:t>‹#›</a:t>
            </a:fld>
            <a:endParaRPr lang="en-US">
              <a:solidFill>
                <a:srgbClr val="008000">
                  <a:tint val="75000"/>
                </a:srgbClr>
              </a:solidFill>
            </a:endParaRPr>
          </a:p>
        </p:txBody>
      </p:sp>
    </p:spTree>
    <p:extLst>
      <p:ext uri="{BB962C8B-B14F-4D97-AF65-F5344CB8AC3E}">
        <p14:creationId xmlns:p14="http://schemas.microsoft.com/office/powerpoint/2010/main" val="142618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4" descr="Summer Time – Use it Wisely! – Ho'oulu">
            <a:extLst>
              <a:ext uri="{FF2B5EF4-FFF2-40B4-BE49-F238E27FC236}">
                <a16:creationId xmlns:a16="http://schemas.microsoft.com/office/drawing/2014/main" id="{FCA4AE34-248C-34EE-FDBF-7A0F9C2BF5BA}"/>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F946625-C27D-1E44-FDE4-3CE8E867AA07}"/>
              </a:ext>
            </a:extLst>
          </p:cNvPr>
          <p:cNvGrpSpPr/>
          <p:nvPr userDrawn="1"/>
        </p:nvGrpSpPr>
        <p:grpSpPr>
          <a:xfrm>
            <a:off x="1" y="6380263"/>
            <a:ext cx="9117062" cy="487262"/>
            <a:chOff x="28575" y="6370738"/>
            <a:chExt cx="9088487" cy="487262"/>
          </a:xfrm>
        </p:grpSpPr>
        <p:pic>
          <p:nvPicPr>
            <p:cNvPr id="11" name="Picture 10" descr="Logo&#10;&#10;Description automatically generated">
              <a:extLst>
                <a:ext uri="{FF2B5EF4-FFF2-40B4-BE49-F238E27FC236}">
                  <a16:creationId xmlns:a16="http://schemas.microsoft.com/office/drawing/2014/main" id="{95C7FF65-9FE0-EFD4-039F-88D50AC8411E}"/>
                </a:ext>
              </a:extLst>
            </p:cNvPr>
            <p:cNvPicPr>
              <a:picLocks noChangeAspect="1"/>
            </p:cNvPicPr>
            <p:nvPr/>
          </p:nvPicPr>
          <p:blipFill>
            <a:blip r:embed="rId3"/>
            <a:stretch>
              <a:fillRect/>
            </a:stretch>
          </p:blipFill>
          <p:spPr>
            <a:xfrm>
              <a:off x="6385014" y="6370738"/>
              <a:ext cx="2732048" cy="468666"/>
            </a:xfrm>
            <a:prstGeom prst="rect">
              <a:avLst/>
            </a:prstGeom>
            <a:ln>
              <a:noFill/>
            </a:ln>
          </p:spPr>
        </p:pic>
        <p:sp>
          <p:nvSpPr>
            <p:cNvPr id="12" name="Rectangle 11">
              <a:extLst>
                <a:ext uri="{FF2B5EF4-FFF2-40B4-BE49-F238E27FC236}">
                  <a16:creationId xmlns:a16="http://schemas.microsoft.com/office/drawing/2014/main" id="{6679E107-A629-0F9E-34CF-35895D26D01F}"/>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2" descr="Sun illustrations | A complete guide | Adobe">
            <a:extLst>
              <a:ext uri="{FF2B5EF4-FFF2-40B4-BE49-F238E27FC236}">
                <a16:creationId xmlns:a16="http://schemas.microsoft.com/office/drawing/2014/main" id="{CE9C25B5-ABF5-235C-6317-14CFD96E7FC4}"/>
              </a:ext>
            </a:extLst>
          </p:cNvPr>
          <p:cNvPicPr>
            <a:picLocks noChangeAspect="1" noChangeArrowheads="1"/>
          </p:cNvPicPr>
          <p:nvPr userDrawn="1"/>
        </p:nvPicPr>
        <p:blipFill>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47527" y="-163099"/>
            <a:ext cx="1709787" cy="1794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26930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10" name="Slide Number Placeholder 8"/>
          <p:cNvSpPr>
            <a:spLocks noGrp="1"/>
          </p:cNvSpPr>
          <p:nvPr>
            <p:ph type="sldNum" sz="quarter" idx="12"/>
          </p:nvPr>
        </p:nvSpPr>
        <p:spPr/>
        <p:txBody>
          <a:bodyPr/>
          <a:lstStyle>
            <a:lvl1pPr>
              <a:defRPr/>
            </a:lvl1pPr>
          </a:lstStyle>
          <a:p>
            <a:pPr>
              <a:defRPr/>
            </a:pPr>
            <a:fld id="{D32ABD10-85D0-4FEB-99ED-EFFD52B90749}" type="slidenum">
              <a:rPr lang="en-US">
                <a:solidFill>
                  <a:srgbClr val="008000">
                    <a:tint val="75000"/>
                  </a:srgbClr>
                </a:solidFill>
              </a:rPr>
              <a:pPr>
                <a:defRPr/>
              </a:pPr>
              <a:t>‹#›</a:t>
            </a:fld>
            <a:endParaRPr lang="en-US">
              <a:solidFill>
                <a:srgbClr val="008000">
                  <a:tint val="75000"/>
                </a:srgbClr>
              </a:solidFill>
            </a:endParaRPr>
          </a:p>
        </p:txBody>
      </p:sp>
    </p:spTree>
    <p:extLst>
      <p:ext uri="{BB962C8B-B14F-4D97-AF65-F5344CB8AC3E}">
        <p14:creationId xmlns:p14="http://schemas.microsoft.com/office/powerpoint/2010/main" val="3492805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CD946B33-D1EA-403F-8B31-D070BD9F2157}" type="slidenum">
              <a:rPr lang="en-US">
                <a:solidFill>
                  <a:srgbClr val="008000">
                    <a:tint val="75000"/>
                  </a:srgbClr>
                </a:solidFill>
              </a:rPr>
              <a:pPr>
                <a:defRPr/>
              </a:pPr>
              <a:t>‹#›</a:t>
            </a:fld>
            <a:endParaRPr lang="en-US">
              <a:solidFill>
                <a:srgbClr val="008000">
                  <a:tint val="75000"/>
                </a:srgbClr>
              </a:solidFill>
            </a:endParaRPr>
          </a:p>
        </p:txBody>
      </p:sp>
    </p:spTree>
    <p:extLst>
      <p:ext uri="{BB962C8B-B14F-4D97-AF65-F5344CB8AC3E}">
        <p14:creationId xmlns:p14="http://schemas.microsoft.com/office/powerpoint/2010/main" val="75672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5" name="Slide Number Placeholder 3"/>
          <p:cNvSpPr>
            <a:spLocks noGrp="1"/>
          </p:cNvSpPr>
          <p:nvPr>
            <p:ph type="sldNum" sz="quarter" idx="12"/>
          </p:nvPr>
        </p:nvSpPr>
        <p:spPr/>
        <p:txBody>
          <a:bodyPr/>
          <a:lstStyle>
            <a:lvl1pPr>
              <a:defRPr/>
            </a:lvl1pPr>
          </a:lstStyle>
          <a:p>
            <a:pPr>
              <a:defRPr/>
            </a:pPr>
            <a:fld id="{28CC7466-02B4-41E3-894E-0637EF17B883}" type="slidenum">
              <a:rPr lang="en-US">
                <a:solidFill>
                  <a:srgbClr val="008000">
                    <a:tint val="75000"/>
                  </a:srgbClr>
                </a:solidFill>
              </a:rPr>
              <a:pPr>
                <a:defRPr/>
              </a:pPr>
              <a:t>‹#›</a:t>
            </a:fld>
            <a:endParaRPr lang="en-US">
              <a:solidFill>
                <a:srgbClr val="008000">
                  <a:tint val="75000"/>
                </a:srgbClr>
              </a:solidFill>
            </a:endParaRPr>
          </a:p>
        </p:txBody>
      </p:sp>
    </p:spTree>
    <p:extLst>
      <p:ext uri="{BB962C8B-B14F-4D97-AF65-F5344CB8AC3E}">
        <p14:creationId xmlns:p14="http://schemas.microsoft.com/office/powerpoint/2010/main" val="1342170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FBE929D8-AA2A-4532-951C-5A38133B2446}" type="slidenum">
              <a:rPr lang="en-US">
                <a:solidFill>
                  <a:srgbClr val="008000">
                    <a:tint val="75000"/>
                  </a:srgbClr>
                </a:solidFill>
              </a:rPr>
              <a:pPr>
                <a:defRPr/>
              </a:pPr>
              <a:t>‹#›</a:t>
            </a:fld>
            <a:endParaRPr lang="en-US">
              <a:solidFill>
                <a:srgbClr val="008000">
                  <a:tint val="75000"/>
                </a:srgbClr>
              </a:solidFill>
            </a:endParaRPr>
          </a:p>
        </p:txBody>
      </p:sp>
    </p:spTree>
    <p:extLst>
      <p:ext uri="{BB962C8B-B14F-4D97-AF65-F5344CB8AC3E}">
        <p14:creationId xmlns:p14="http://schemas.microsoft.com/office/powerpoint/2010/main" val="475807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9AC335DC-9DA0-4F8F-BEBD-292E69251A32}" type="slidenum">
              <a:rPr lang="en-US">
                <a:solidFill>
                  <a:srgbClr val="008000">
                    <a:tint val="75000"/>
                  </a:srgbClr>
                </a:solidFill>
              </a:rPr>
              <a:pPr>
                <a:defRPr/>
              </a:pPr>
              <a:t>‹#›</a:t>
            </a:fld>
            <a:endParaRPr lang="en-US">
              <a:solidFill>
                <a:srgbClr val="008000">
                  <a:tint val="75000"/>
                </a:srgbClr>
              </a:solidFill>
            </a:endParaRPr>
          </a:p>
        </p:txBody>
      </p:sp>
    </p:spTree>
    <p:extLst>
      <p:ext uri="{BB962C8B-B14F-4D97-AF65-F5344CB8AC3E}">
        <p14:creationId xmlns:p14="http://schemas.microsoft.com/office/powerpoint/2010/main" val="186589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defTabSz="914400" fontAlgn="base">
              <a:spcBef>
                <a:spcPct val="0"/>
              </a:spcBef>
              <a:spcAft>
                <a:spcPct val="0"/>
              </a:spcAft>
              <a:defRPr/>
            </a:pPr>
            <a:fld id="{E1107917-7F0C-4F83-BE86-78B7B10ED558}" type="slidenum">
              <a:rPr lang="en-US">
                <a:solidFill>
                  <a:srgbClr val="008000">
                    <a:tint val="75000"/>
                  </a:srgbClr>
                </a:solidFill>
                <a:latin typeface="Comic Sans MS" pitchFamily="66" charset="0"/>
              </a:rPr>
              <a:pPr defTabSz="914400" fontAlgn="base">
                <a:spcBef>
                  <a:spcPct val="0"/>
                </a:spcBef>
                <a:spcAft>
                  <a:spcPct val="0"/>
                </a:spcAft>
                <a:defRPr/>
              </a:pPr>
              <a:t>‹#›</a:t>
            </a:fld>
            <a:endParaRPr lang="en-US">
              <a:solidFill>
                <a:srgbClr val="008000">
                  <a:tint val="75000"/>
                </a:srgbClr>
              </a:solidFill>
              <a:latin typeface="Comic Sans MS" pitchFamily="66" charset="0"/>
            </a:endParaRPr>
          </a:p>
        </p:txBody>
      </p:sp>
    </p:spTree>
    <p:extLst>
      <p:ext uri="{BB962C8B-B14F-4D97-AF65-F5344CB8AC3E}">
        <p14:creationId xmlns:p14="http://schemas.microsoft.com/office/powerpoint/2010/main" val="32597325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audio" Target="NULL" TargetMode="External"/><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11" Type="http://schemas.microsoft.com/office/2007/relationships/hdphoto" Target="../media/hdphoto2.wdp"/><Relationship Id="rId5" Type="http://schemas.openxmlformats.org/officeDocument/2006/relationships/slideLayout" Target="../slideLayouts/slideLayout3.xml"/><Relationship Id="rId10" Type="http://schemas.openxmlformats.org/officeDocument/2006/relationships/image" Target="../media/image9.png"/><Relationship Id="rId4" Type="http://schemas.microsoft.com/office/2007/relationships/media" Target="../media/media2.mp3"/><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jpe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5.png"/><Relationship Id="rId18" Type="http://schemas.openxmlformats.org/officeDocument/2006/relationships/hyperlink" Target="https://jobena.com/kitchen-supplies/food-boats/" TargetMode="External"/><Relationship Id="rId3" Type="http://schemas.openxmlformats.org/officeDocument/2006/relationships/image" Target="../media/image4.jpeg"/><Relationship Id="rId21" Type="http://schemas.openxmlformats.org/officeDocument/2006/relationships/hyperlink" Target="https://www.walmart.com/ip/HEINZ-Single-Serve-Ketchup-Packet-9-gr-Pack-of-1000/403417403" TargetMode="External"/><Relationship Id="rId7" Type="http://schemas.openxmlformats.org/officeDocument/2006/relationships/image" Target="../media/image22.gif"/><Relationship Id="rId12" Type="http://schemas.openxmlformats.org/officeDocument/2006/relationships/hyperlink" Target="https://www.summitenterprises.net/south-texas-food-service/food-service/disposable-cutlery/spork-kit-spork-napkin-straw-1000-ct" TargetMode="External"/><Relationship Id="rId17" Type="http://schemas.microsoft.com/office/2007/relationships/hdphoto" Target="../media/hdphoto7.wdp"/><Relationship Id="rId2" Type="http://schemas.openxmlformats.org/officeDocument/2006/relationships/notesSlide" Target="../notesSlides/notesSlide12.xml"/><Relationship Id="rId16" Type="http://schemas.openxmlformats.org/officeDocument/2006/relationships/image" Target="../media/image26.png"/><Relationship Id="rId20" Type="http://schemas.microsoft.com/office/2007/relationships/hdphoto" Target="../media/hdphoto8.wdp"/><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5.wdp"/><Relationship Id="rId24" Type="http://schemas.openxmlformats.org/officeDocument/2006/relationships/hyperlink" Target="https://www.webstaurantstore.com/heinz-5-6-gram-yellow-mustard-packets-case/125PCHNZ0603.html" TargetMode="External"/><Relationship Id="rId5" Type="http://schemas.microsoft.com/office/2007/relationships/hdphoto" Target="../media/hdphoto1.wdp"/><Relationship Id="rId15" Type="http://schemas.openxmlformats.org/officeDocument/2006/relationships/hyperlink" Target="https://homesellquick.com/food-serving-tray-brown-paper/" TargetMode="External"/><Relationship Id="rId23" Type="http://schemas.microsoft.com/office/2007/relationships/hdphoto" Target="../media/hdphoto9.wdp"/><Relationship Id="rId10" Type="http://schemas.openxmlformats.org/officeDocument/2006/relationships/image" Target="../media/image24.png"/><Relationship Id="rId19" Type="http://schemas.openxmlformats.org/officeDocument/2006/relationships/image" Target="../media/image27.png"/><Relationship Id="rId4" Type="http://schemas.openxmlformats.org/officeDocument/2006/relationships/image" Target="../media/image6.png"/><Relationship Id="rId9" Type="http://schemas.microsoft.com/office/2007/relationships/hdphoto" Target="../media/hdphoto4.wdp"/><Relationship Id="rId14" Type="http://schemas.microsoft.com/office/2007/relationships/hdphoto" Target="../media/hdphoto6.wdp"/><Relationship Id="rId22"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32.emf"/><Relationship Id="rId4" Type="http://schemas.openxmlformats.org/officeDocument/2006/relationships/image" Target="../media/image5.png"/><Relationship Id="rId9"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jpe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jpe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jpe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hyperlink" Target="https://www.vectorstock.com/royalty-free-vector/smiling-sun-vector-1973455" TargetMode="External"/><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jpe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png"/><Relationship Id="rId10" Type="http://schemas.openxmlformats.org/officeDocument/2006/relationships/hyperlink" Target="https://www.vectorstock.com/royalty-free-vector/chef-hat-icon-vector-1100212" TargetMode="External"/><Relationship Id="rId4" Type="http://schemas.openxmlformats.org/officeDocument/2006/relationships/hyperlink" Target="https://wallpapersafari.com/light-blue-backgrounds/" TargetMode="External"/><Relationship Id="rId9"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hyperlink" Target="https://wallpapersafari.com/light-blue-backgrounds/" TargetMode="External"/></Relationships>
</file>

<file path=ppt/slides/_rels/slide25.xml.rels><?xml version="1.0" encoding="UTF-8" standalone="yes"?>
<Relationships xmlns="http://schemas.openxmlformats.org/package/2006/relationships"><Relationship Id="rId8" Type="http://schemas.openxmlformats.org/officeDocument/2006/relationships/package" Target="../embeddings/Microsoft_PowerPoint_Presentation.pptx"/><Relationship Id="rId13" Type="http://schemas.microsoft.com/office/2007/relationships/hdphoto" Target="../media/hdphoto13.wdp"/><Relationship Id="rId3" Type="http://schemas.openxmlformats.org/officeDocument/2006/relationships/image" Target="../media/image43.jpeg"/><Relationship Id="rId7" Type="http://schemas.openxmlformats.org/officeDocument/2006/relationships/hyperlink" Target="https://www.vectorstock.com/royalty-free-vector/check-paperwork-semi-flat-rgb-color-vector-31587116" TargetMode="External"/><Relationship Id="rId12"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image" Target="../media/image49.png"/><Relationship Id="rId5" Type="http://schemas.openxmlformats.org/officeDocument/2006/relationships/image" Target="../media/image47.png"/><Relationship Id="rId15" Type="http://schemas.openxmlformats.org/officeDocument/2006/relationships/image" Target="../media/image51.png"/><Relationship Id="rId10" Type="http://schemas.openxmlformats.org/officeDocument/2006/relationships/image" Target="../media/image5.png"/><Relationship Id="rId4" Type="http://schemas.openxmlformats.org/officeDocument/2006/relationships/hyperlink" Target="https://wallpapersafari.com/light-blue-backgrounds/" TargetMode="External"/><Relationship Id="rId9" Type="http://schemas.openxmlformats.org/officeDocument/2006/relationships/image" Target="../media/image48.emf"/><Relationship Id="rId14" Type="http://schemas.openxmlformats.org/officeDocument/2006/relationships/hyperlink" Target="https://vectorified.com/tips-icon"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3.jpeg"/><Relationship Id="rId7" Type="http://schemas.openxmlformats.org/officeDocument/2006/relationships/hyperlink" Target="https://www.vectorstock.com/royalty-free-vector/smiling-sun-vector-1973455"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hyperlink" Target="https://wallpapersafari.com/light-blue-background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vectorstock.com/royalty-free-vector/smiling-sun-vector-1973455" TargetMode="External"/><Relationship Id="rId3" Type="http://schemas.openxmlformats.org/officeDocument/2006/relationships/hyperlink" Target="https://wallpapersafari.com/light-blue-backgrounds/" TargetMode="External"/><Relationship Id="rId7" Type="http://schemas.microsoft.com/office/2007/relationships/hdphoto" Target="../media/hdphoto3.wdp"/><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hyperlink" Target="https://wallpapersafari.com/light-blue-backgrounds/" TargetMode="External"/><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hyperlink" Target="https://wallpapersafari.com/light-blue-backgrounds/" TargetMode="External"/><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homesellquick.com/food-serving-tray-brown-paper/" TargetMode="External"/><Relationship Id="rId18" Type="http://schemas.microsoft.com/office/2007/relationships/hdphoto" Target="../media/hdphoto8.wdp"/><Relationship Id="rId26" Type="http://schemas.openxmlformats.org/officeDocument/2006/relationships/image" Target="../media/image57.png"/><Relationship Id="rId3" Type="http://schemas.openxmlformats.org/officeDocument/2006/relationships/hyperlink" Target="https://wallpapersafari.com/light-blue-backgrounds/" TargetMode="External"/><Relationship Id="rId21" Type="http://schemas.microsoft.com/office/2007/relationships/hdphoto" Target="../media/hdphoto9.wdp"/><Relationship Id="rId7" Type="http://schemas.microsoft.com/office/2007/relationships/hdphoto" Target="../media/hdphoto4.wdp"/><Relationship Id="rId12" Type="http://schemas.microsoft.com/office/2007/relationships/hdphoto" Target="../media/hdphoto6.wdp"/><Relationship Id="rId17" Type="http://schemas.openxmlformats.org/officeDocument/2006/relationships/image" Target="../media/image27.png"/><Relationship Id="rId25" Type="http://schemas.openxmlformats.org/officeDocument/2006/relationships/hyperlink" Target="https://smartbuypr.com/product/disposable-vinyl-gloves-box-100-pcs/" TargetMode="External"/><Relationship Id="rId2" Type="http://schemas.openxmlformats.org/officeDocument/2006/relationships/image" Target="../media/image43.jpeg"/><Relationship Id="rId16" Type="http://schemas.openxmlformats.org/officeDocument/2006/relationships/hyperlink" Target="https://jobena.com/kitchen-supplies/food-boats/" TargetMode="External"/><Relationship Id="rId20" Type="http://schemas.openxmlformats.org/officeDocument/2006/relationships/image" Target="../media/image28.png"/><Relationship Id="rId29"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5.png"/><Relationship Id="rId24" Type="http://schemas.microsoft.com/office/2007/relationships/hdphoto" Target="../media/hdphoto14.wdp"/><Relationship Id="rId5" Type="http://schemas.openxmlformats.org/officeDocument/2006/relationships/image" Target="../media/image22.gif"/><Relationship Id="rId15" Type="http://schemas.microsoft.com/office/2007/relationships/hdphoto" Target="../media/hdphoto7.wdp"/><Relationship Id="rId23" Type="http://schemas.openxmlformats.org/officeDocument/2006/relationships/image" Target="../media/image56.png"/><Relationship Id="rId28" Type="http://schemas.openxmlformats.org/officeDocument/2006/relationships/hyperlink" Target="https://www.webstaurantstore.com/choice-8-oz-white-double-poly-coated-paper-soup-hot-food-cup-with-vented-plastic-lid-case/760SOUP8WPL.html" TargetMode="External"/><Relationship Id="rId10" Type="http://schemas.openxmlformats.org/officeDocument/2006/relationships/hyperlink" Target="https://www.summitenterprises.net/south-texas-food-service/food-service/disposable-cutlery/spork-kit-spork-napkin-straw-1000-ct" TargetMode="External"/><Relationship Id="rId19" Type="http://schemas.openxmlformats.org/officeDocument/2006/relationships/hyperlink" Target="https://www.walmart.com/ip/HEINZ-Single-Serve-Ketchup-Packet-9-gr-Pack-of-1000/403417403" TargetMode="External"/><Relationship Id="rId4" Type="http://schemas.openxmlformats.org/officeDocument/2006/relationships/image" Target="../media/image40.png"/><Relationship Id="rId9" Type="http://schemas.microsoft.com/office/2007/relationships/hdphoto" Target="../media/hdphoto5.wdp"/><Relationship Id="rId14" Type="http://schemas.openxmlformats.org/officeDocument/2006/relationships/image" Target="../media/image26.png"/><Relationship Id="rId22" Type="http://schemas.openxmlformats.org/officeDocument/2006/relationships/hyperlink" Target="https://www.webstaurantstore.com/heinz-5-6-gram-yellow-mustard-packets-case/125PCHNZ0603.html" TargetMode="External"/><Relationship Id="rId27" Type="http://schemas.microsoft.com/office/2007/relationships/hdphoto" Target="../media/hdphoto15.wdp"/></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hyperlink" Target="https://wallpapersafari.com/light-blue-background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allpapersafari.com/light-blue-backgrounds/" TargetMode="External"/><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gif"/><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hyperlink" Target="https://www.vectorstock.com/royalty-free-vector/smiling-sun-vector-1973455"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jpe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y2mate.is - Sea Waves - Sound Effect-B3ZbsOhNTas-720p-1710436400">
            <a:hlinkClick r:id="" action="ppaction://media"/>
            <a:extLst>
              <a:ext uri="{FF2B5EF4-FFF2-40B4-BE49-F238E27FC236}">
                <a16:creationId xmlns:a16="http://schemas.microsoft.com/office/drawing/2014/main" id="{718C82D3-DF26-9CF8-8D77-341F35366A5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5400000" flipH="1">
            <a:off x="1143000" y="-1143000"/>
            <a:ext cx="6858000" cy="9144000"/>
          </a:xfrm>
          <a:prstGeom prst="rect">
            <a:avLst/>
          </a:prstGeom>
        </p:spPr>
      </p:pic>
      <p:pic>
        <p:nvPicPr>
          <p:cNvPr id="2" name="DJ Jazzy Jeff &amp; The Fresh Prince - Summertime (Lyrics)">
            <a:hlinkClick r:id="" action="ppaction://media"/>
            <a:extLst>
              <a:ext uri="{FF2B5EF4-FFF2-40B4-BE49-F238E27FC236}">
                <a16:creationId xmlns:a16="http://schemas.microsoft.com/office/drawing/2014/main" id="{CDE87DAA-9956-303E-3335-5C48D14E7EE4}"/>
              </a:ext>
            </a:extLst>
          </p:cNvPr>
          <p:cNvPicPr>
            <a:picLocks noChangeAspect="1"/>
          </p:cNvPicPr>
          <p:nvPr>
            <a:audioFile r:link="rId3"/>
            <p:extLst>
              <p:ext uri="{DAA4B4D4-6D71-4841-9C94-3DE7FCFB9230}">
                <p14:media xmlns:p14="http://schemas.microsoft.com/office/powerpoint/2010/main" r:embed="rId4">
                  <p14:trim st="4900"/>
                </p14:media>
              </p:ext>
            </p:extLst>
          </p:nvPr>
        </p:nvPicPr>
        <p:blipFill>
          <a:blip r:embed="rId8"/>
          <a:stretch>
            <a:fillRect/>
          </a:stretch>
        </p:blipFill>
        <p:spPr>
          <a:xfrm>
            <a:off x="12392696" y="-1617997"/>
            <a:ext cx="609600" cy="609600"/>
          </a:xfrm>
          <a:prstGeom prst="rect">
            <a:avLst/>
          </a:prstGeom>
        </p:spPr>
      </p:pic>
      <p:pic>
        <p:nvPicPr>
          <p:cNvPr id="7" name="Picture 6" descr="Logo&#10;&#10;Description automatically generated">
            <a:extLst>
              <a:ext uri="{FF2B5EF4-FFF2-40B4-BE49-F238E27FC236}">
                <a16:creationId xmlns:a16="http://schemas.microsoft.com/office/drawing/2014/main" id="{B3887617-8799-4ABD-0595-3E1401D1D2DA}"/>
              </a:ext>
            </a:extLst>
          </p:cNvPr>
          <p:cNvPicPr>
            <a:picLocks noChangeAspect="1"/>
          </p:cNvPicPr>
          <p:nvPr/>
        </p:nvPicPr>
        <p:blipFill>
          <a:blip r:embed="rId9"/>
          <a:stretch>
            <a:fillRect/>
          </a:stretch>
        </p:blipFill>
        <p:spPr>
          <a:xfrm>
            <a:off x="5092130" y="5925172"/>
            <a:ext cx="3892217" cy="667686"/>
          </a:xfrm>
          <a:prstGeom prst="rect">
            <a:avLst/>
          </a:prstGeom>
        </p:spPr>
      </p:pic>
      <p:sp>
        <p:nvSpPr>
          <p:cNvPr id="13440" name="TextBox 13439">
            <a:extLst>
              <a:ext uri="{FF2B5EF4-FFF2-40B4-BE49-F238E27FC236}">
                <a16:creationId xmlns:a16="http://schemas.microsoft.com/office/drawing/2014/main" id="{ECA4C048-AEF4-F20A-9982-1CB0DAEC82C8}"/>
              </a:ext>
            </a:extLst>
          </p:cNvPr>
          <p:cNvSpPr txBox="1"/>
          <p:nvPr/>
        </p:nvSpPr>
        <p:spPr>
          <a:xfrm>
            <a:off x="3126968" y="147720"/>
            <a:ext cx="7067193" cy="3139321"/>
          </a:xfrm>
          <a:prstGeom prst="rect">
            <a:avLst/>
          </a:prstGeom>
          <a:noFill/>
        </p:spPr>
        <p:txBody>
          <a:bodyPr wrap="square" rtlCol="0">
            <a:spAutoFit/>
            <a:scene3d>
              <a:camera prst="perspectiveFront"/>
              <a:lightRig rig="threePt" dir="t"/>
            </a:scene3d>
            <a:sp3d extrusionH="57150">
              <a:bevelT w="82550" h="38100" prst="coolSlant"/>
            </a:sp3d>
          </a:bodyPr>
          <a:lstStyle/>
          <a:p>
            <a:pPr algn="ctr"/>
            <a:r>
              <a:rPr lang="en-US" sz="6600">
                <a:solidFill>
                  <a:schemeClr val="bg1"/>
                </a:solidFill>
                <a:effectLst>
                  <a:outerShdw blurRad="50800" dist="38100" dir="2700000" algn="tl" rotWithShape="0">
                    <a:prstClr val="black">
                      <a:alpha val="40000"/>
                    </a:prstClr>
                  </a:outerShdw>
                </a:effectLst>
                <a:latin typeface="Britannic Bold" panose="020B0903060703020204" pitchFamily="34" charset="0"/>
              </a:rPr>
              <a:t>Summer</a:t>
            </a:r>
          </a:p>
          <a:p>
            <a:pPr algn="ctr"/>
            <a:r>
              <a:rPr lang="en-US" sz="6600">
                <a:solidFill>
                  <a:schemeClr val="bg1"/>
                </a:solidFill>
                <a:effectLst>
                  <a:outerShdw blurRad="50800" dist="38100" dir="2700000" algn="tl" rotWithShape="0">
                    <a:prstClr val="black">
                      <a:alpha val="40000"/>
                    </a:prstClr>
                  </a:outerShdw>
                </a:effectLst>
                <a:latin typeface="Britannic Bold" panose="020B0903060703020204" pitchFamily="34" charset="0"/>
              </a:rPr>
              <a:t> &amp; </a:t>
            </a:r>
          </a:p>
          <a:p>
            <a:pPr algn="ctr"/>
            <a:r>
              <a:rPr lang="en-US" sz="6600">
                <a:solidFill>
                  <a:schemeClr val="bg1"/>
                </a:solidFill>
                <a:effectLst>
                  <a:outerShdw blurRad="50800" dist="38100" dir="2700000" algn="tl" rotWithShape="0">
                    <a:prstClr val="black">
                      <a:alpha val="40000"/>
                    </a:prstClr>
                  </a:outerShdw>
                </a:effectLst>
                <a:latin typeface="Britannic Bold" panose="020B0903060703020204" pitchFamily="34" charset="0"/>
              </a:rPr>
              <a:t>Opening </a:t>
            </a:r>
          </a:p>
        </p:txBody>
      </p:sp>
      <p:sp>
        <p:nvSpPr>
          <p:cNvPr id="13443" name="TextBox 13442">
            <a:extLst>
              <a:ext uri="{FF2B5EF4-FFF2-40B4-BE49-F238E27FC236}">
                <a16:creationId xmlns:a16="http://schemas.microsoft.com/office/drawing/2014/main" id="{29E8F45C-FF76-EE17-895A-4A0C8C5821AB}"/>
              </a:ext>
            </a:extLst>
          </p:cNvPr>
          <p:cNvSpPr txBox="1"/>
          <p:nvPr/>
        </p:nvSpPr>
        <p:spPr>
          <a:xfrm>
            <a:off x="4165800" y="2966086"/>
            <a:ext cx="4525699" cy="1107996"/>
          </a:xfrm>
          <a:prstGeom prst="rect">
            <a:avLst/>
          </a:prstGeom>
          <a:noFill/>
        </p:spPr>
        <p:txBody>
          <a:bodyPr wrap="square" rtlCol="0">
            <a:spAutoFit/>
            <a:scene3d>
              <a:camera prst="perspectiveFront"/>
              <a:lightRig rig="threePt" dir="t"/>
            </a:scene3d>
            <a:sp3d extrusionH="57150">
              <a:bevelT w="82550" h="38100" prst="coolSlant"/>
            </a:sp3d>
          </a:bodyPr>
          <a:lstStyle/>
          <a:p>
            <a:pPr algn="ctr"/>
            <a:r>
              <a:rPr lang="en-US" sz="6600">
                <a:solidFill>
                  <a:schemeClr val="bg1"/>
                </a:solidFill>
                <a:effectLst>
                  <a:outerShdw blurRad="50800" dist="38100" dir="2700000" algn="tl" rotWithShape="0">
                    <a:prstClr val="black">
                      <a:alpha val="40000"/>
                    </a:prstClr>
                  </a:outerShdw>
                </a:effectLst>
                <a:latin typeface="Britannic Bold" panose="020B0903060703020204" pitchFamily="34" charset="0"/>
              </a:rPr>
              <a:t>Training</a:t>
            </a:r>
          </a:p>
        </p:txBody>
      </p:sp>
      <p:sp>
        <p:nvSpPr>
          <p:cNvPr id="13444" name="TextBox 13443">
            <a:extLst>
              <a:ext uri="{FF2B5EF4-FFF2-40B4-BE49-F238E27FC236}">
                <a16:creationId xmlns:a16="http://schemas.microsoft.com/office/drawing/2014/main" id="{91B7B9AF-5AC3-A569-38D4-5EF2CF2FF308}"/>
              </a:ext>
            </a:extLst>
          </p:cNvPr>
          <p:cNvSpPr txBox="1"/>
          <p:nvPr/>
        </p:nvSpPr>
        <p:spPr>
          <a:xfrm>
            <a:off x="-389268" y="5256182"/>
            <a:ext cx="4525699" cy="1446550"/>
          </a:xfrm>
          <a:prstGeom prst="rect">
            <a:avLst/>
          </a:prstGeom>
          <a:noFill/>
        </p:spPr>
        <p:txBody>
          <a:bodyPr wrap="square" lIns="91440" tIns="45720" rIns="91440" bIns="45720" rtlCol="0" anchor="t">
            <a:spAutoFit/>
            <a:scene3d>
              <a:camera prst="perspectiveFront"/>
              <a:lightRig rig="threePt" dir="t"/>
            </a:scene3d>
            <a:sp3d extrusionH="57150">
              <a:bevelT w="82550" h="38100" prst="coolSlant"/>
            </a:sp3d>
          </a:bodyPr>
          <a:lstStyle/>
          <a:p>
            <a:pPr algn="ctr"/>
            <a:r>
              <a:rPr lang="en-US" sz="8800">
                <a:solidFill>
                  <a:schemeClr val="bg1"/>
                </a:solidFill>
                <a:effectLst>
                  <a:outerShdw blurRad="50800" dist="38100" dir="2700000" algn="tl" rotWithShape="0">
                    <a:prstClr val="black">
                      <a:alpha val="40000"/>
                    </a:prstClr>
                  </a:outerShdw>
                </a:effectLst>
                <a:latin typeface="Britannic Bold"/>
              </a:rPr>
              <a:t>2025</a:t>
            </a:r>
            <a:endParaRPr lang="en-US" sz="8800">
              <a:solidFill>
                <a:schemeClr val="bg1"/>
              </a:solidFill>
              <a:effectLst>
                <a:outerShdw blurRad="50800" dist="38100" dir="2700000" algn="tl" rotWithShape="0">
                  <a:prstClr val="black">
                    <a:alpha val="40000"/>
                  </a:prstClr>
                </a:outerShdw>
              </a:effectLst>
              <a:latin typeface="Britannic Bold" panose="020B0903060703020204" pitchFamily="34" charset="0"/>
            </a:endParaRPr>
          </a:p>
        </p:txBody>
      </p:sp>
      <p:grpSp>
        <p:nvGrpSpPr>
          <p:cNvPr id="13439" name="Group 13438">
            <a:extLst>
              <a:ext uri="{FF2B5EF4-FFF2-40B4-BE49-F238E27FC236}">
                <a16:creationId xmlns:a16="http://schemas.microsoft.com/office/drawing/2014/main" id="{4BE5DA42-BFAC-B0EA-86DF-52C9F6382D7B}"/>
              </a:ext>
            </a:extLst>
          </p:cNvPr>
          <p:cNvGrpSpPr/>
          <p:nvPr/>
        </p:nvGrpSpPr>
        <p:grpSpPr>
          <a:xfrm>
            <a:off x="-203621" y="0"/>
            <a:ext cx="8408869" cy="7524144"/>
            <a:chOff x="128732" y="-160793"/>
            <a:chExt cx="9792218" cy="8362465"/>
          </a:xfrm>
          <a:effectLst>
            <a:glow>
              <a:srgbClr val="000000">
                <a:alpha val="25000"/>
              </a:srgbClr>
            </a:glow>
            <a:outerShdw blurRad="76200" dist="50800" dir="5400000" sx="103000" sy="103000" algn="ctr" rotWithShape="0">
              <a:srgbClr val="000000">
                <a:alpha val="43137"/>
              </a:srgbClr>
            </a:outerShdw>
            <a:reflection blurRad="6350" stA="52000" endA="300" endPos="35000" dir="5400000" sy="-100000" algn="bl" rotWithShape="0"/>
          </a:effectLst>
        </p:grpSpPr>
        <p:pic>
          <p:nvPicPr>
            <p:cNvPr id="10" name="Picture 9">
              <a:extLst>
                <a:ext uri="{FF2B5EF4-FFF2-40B4-BE49-F238E27FC236}">
                  <a16:creationId xmlns:a16="http://schemas.microsoft.com/office/drawing/2014/main" id="{8C730AFA-BC23-0864-BA02-258526B351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37933" y1="43734" x2="37933" y2="43734"/>
                        </a14:backgroundRemoval>
                      </a14:imgEffect>
                    </a14:imgLayer>
                  </a14:imgProps>
                </a:ext>
              </a:extLst>
            </a:blip>
            <a:srcRect l="98198"/>
            <a:stretch>
              <a:fillRect/>
            </a:stretch>
          </p:blipFill>
          <p:spPr>
            <a:xfrm>
              <a:off x="9265002" y="1094232"/>
              <a:ext cx="164749" cy="4669536"/>
            </a:xfrm>
            <a:custGeom>
              <a:avLst/>
              <a:gdLst>
                <a:gd name="connsiteX0" fmla="*/ 0 w 164749"/>
                <a:gd name="connsiteY0" fmla="*/ 0 h 4669536"/>
                <a:gd name="connsiteX1" fmla="*/ 164749 w 164749"/>
                <a:gd name="connsiteY1" fmla="*/ 0 h 4669536"/>
                <a:gd name="connsiteX2" fmla="*/ 164749 w 164749"/>
                <a:gd name="connsiteY2" fmla="*/ 4669536 h 4669536"/>
                <a:gd name="connsiteX3" fmla="*/ 0 w 164749"/>
                <a:gd name="connsiteY3" fmla="*/ 4669536 h 4669536"/>
              </a:gdLst>
              <a:ahLst/>
              <a:cxnLst>
                <a:cxn ang="0">
                  <a:pos x="connsiteX0" y="connsiteY0"/>
                </a:cxn>
                <a:cxn ang="0">
                  <a:pos x="connsiteX1" y="connsiteY1"/>
                </a:cxn>
                <a:cxn ang="0">
                  <a:pos x="connsiteX2" y="connsiteY2"/>
                </a:cxn>
                <a:cxn ang="0">
                  <a:pos x="connsiteX3" y="connsiteY3"/>
                </a:cxn>
              </a:cxnLst>
              <a:rect l="l" t="t" r="r" b="b"/>
              <a:pathLst>
                <a:path w="164749" h="4669536">
                  <a:moveTo>
                    <a:pt x="0" y="0"/>
                  </a:moveTo>
                  <a:lnTo>
                    <a:pt x="164749" y="0"/>
                  </a:lnTo>
                  <a:lnTo>
                    <a:pt x="164749" y="4669536"/>
                  </a:lnTo>
                  <a:lnTo>
                    <a:pt x="0" y="4669536"/>
                  </a:lnTo>
                  <a:close/>
                </a:path>
              </a:pathLst>
            </a:custGeom>
          </p:spPr>
        </p:pic>
        <p:pic>
          <p:nvPicPr>
            <p:cNvPr id="13343" name="Picture 13342">
              <a:extLst>
                <a:ext uri="{FF2B5EF4-FFF2-40B4-BE49-F238E27FC236}">
                  <a16:creationId xmlns:a16="http://schemas.microsoft.com/office/drawing/2014/main" id="{4012F449-46AB-C136-59B5-DE769C7F6BB5}"/>
                </a:ext>
              </a:extLst>
            </p:cNvPr>
            <p:cNvPicPr>
              <a:picLocks noChangeAspect="1"/>
            </p:cNvPicPr>
            <p:nvPr/>
          </p:nvPicPr>
          <p:blipFill>
            <a:blip r:embed="rId12"/>
            <a:stretch>
              <a:fillRect/>
            </a:stretch>
          </p:blipFill>
          <p:spPr>
            <a:xfrm rot="20790490">
              <a:off x="128732" y="-160793"/>
              <a:ext cx="5998587" cy="5852280"/>
            </a:xfrm>
            <a:prstGeom prst="rect">
              <a:avLst/>
            </a:prstGeom>
          </p:spPr>
        </p:pic>
        <p:grpSp>
          <p:nvGrpSpPr>
            <p:cNvPr id="13438" name="Group 13437">
              <a:extLst>
                <a:ext uri="{FF2B5EF4-FFF2-40B4-BE49-F238E27FC236}">
                  <a16:creationId xmlns:a16="http://schemas.microsoft.com/office/drawing/2014/main" id="{2974B4B4-4424-5BB5-902C-F88510392481}"/>
                </a:ext>
              </a:extLst>
            </p:cNvPr>
            <p:cNvGrpSpPr/>
            <p:nvPr/>
          </p:nvGrpSpPr>
          <p:grpSpPr>
            <a:xfrm>
              <a:off x="784141" y="69966"/>
              <a:ext cx="9136809" cy="8131706"/>
              <a:chOff x="784141" y="69966"/>
              <a:chExt cx="9136809" cy="8131706"/>
            </a:xfrm>
          </p:grpSpPr>
          <p:sp>
            <p:nvSpPr>
              <p:cNvPr id="13341" name="Arc 13340">
                <a:extLst>
                  <a:ext uri="{FF2B5EF4-FFF2-40B4-BE49-F238E27FC236}">
                    <a16:creationId xmlns:a16="http://schemas.microsoft.com/office/drawing/2014/main" id="{A6CCDE6E-5CFB-9740-7E2C-4E832404D7F4}"/>
                  </a:ext>
                </a:extLst>
              </p:cNvPr>
              <p:cNvSpPr/>
              <p:nvPr/>
            </p:nvSpPr>
            <p:spPr>
              <a:xfrm rot="13881192" flipH="1">
                <a:off x="2947551" y="1228273"/>
                <a:ext cx="8131706" cy="5815091"/>
              </a:xfrm>
              <a:prstGeom prst="arc">
                <a:avLst>
                  <a:gd name="adj1" fmla="val 15494907"/>
                  <a:gd name="adj2" fmla="val 21260391"/>
                </a:avLst>
              </a:prstGeom>
              <a:ln w="6350">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3437" name="Group 13436">
                <a:extLst>
                  <a:ext uri="{FF2B5EF4-FFF2-40B4-BE49-F238E27FC236}">
                    <a16:creationId xmlns:a16="http://schemas.microsoft.com/office/drawing/2014/main" id="{BAA6D0C9-E4DF-0057-5C6A-DF6C1A23E02B}"/>
                  </a:ext>
                </a:extLst>
              </p:cNvPr>
              <p:cNvGrpSpPr/>
              <p:nvPr/>
            </p:nvGrpSpPr>
            <p:grpSpPr>
              <a:xfrm>
                <a:off x="784141" y="285524"/>
                <a:ext cx="5307537" cy="5375408"/>
                <a:chOff x="784141" y="285524"/>
                <a:chExt cx="5307537" cy="5375408"/>
              </a:xfrm>
            </p:grpSpPr>
            <p:sp>
              <p:nvSpPr>
                <p:cNvPr id="13344" name="Isosceles Triangle 13343">
                  <a:extLst>
                    <a:ext uri="{FF2B5EF4-FFF2-40B4-BE49-F238E27FC236}">
                      <a16:creationId xmlns:a16="http://schemas.microsoft.com/office/drawing/2014/main" id="{AA3FDEAE-6AEC-BB76-07E9-FDFBCD0FC6F4}"/>
                    </a:ext>
                  </a:extLst>
                </p:cNvPr>
                <p:cNvSpPr/>
                <p:nvPr/>
              </p:nvSpPr>
              <p:spPr>
                <a:xfrm rot="12903384">
                  <a:off x="1294929" y="3426441"/>
                  <a:ext cx="901195" cy="1781088"/>
                </a:xfrm>
                <a:prstGeom prst="triangl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45" name="Isosceles Triangle 13344">
                  <a:extLst>
                    <a:ext uri="{FF2B5EF4-FFF2-40B4-BE49-F238E27FC236}">
                      <a16:creationId xmlns:a16="http://schemas.microsoft.com/office/drawing/2014/main" id="{4CA941FA-E642-C75E-452A-87DF3ECCE912}"/>
                    </a:ext>
                  </a:extLst>
                </p:cNvPr>
                <p:cNvSpPr/>
                <p:nvPr/>
              </p:nvSpPr>
              <p:spPr>
                <a:xfrm rot="4678947">
                  <a:off x="3680033" y="1873566"/>
                  <a:ext cx="901195" cy="1781088"/>
                </a:xfrm>
                <a:prstGeom prst="triangl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90" name="Isosceles Triangle 13389">
                  <a:extLst>
                    <a:ext uri="{FF2B5EF4-FFF2-40B4-BE49-F238E27FC236}">
                      <a16:creationId xmlns:a16="http://schemas.microsoft.com/office/drawing/2014/main" id="{4F17F0EC-9C26-6F1F-791E-D7B195DC5512}"/>
                    </a:ext>
                  </a:extLst>
                </p:cNvPr>
                <p:cNvSpPr/>
                <p:nvPr/>
              </p:nvSpPr>
              <p:spPr>
                <a:xfrm rot="17444404">
                  <a:off x="1426328" y="1960889"/>
                  <a:ext cx="901195" cy="1781088"/>
                </a:xfrm>
                <a:prstGeom prst="triangl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91" name="Isosceles Triangle 13390">
                  <a:extLst>
                    <a:ext uri="{FF2B5EF4-FFF2-40B4-BE49-F238E27FC236}">
                      <a16:creationId xmlns:a16="http://schemas.microsoft.com/office/drawing/2014/main" id="{783CBCEC-14C5-7BFF-FD5F-D4956EBE3965}"/>
                    </a:ext>
                  </a:extLst>
                </p:cNvPr>
                <p:cNvSpPr/>
                <p:nvPr/>
              </p:nvSpPr>
              <p:spPr>
                <a:xfrm rot="21010576">
                  <a:off x="2033815" y="1446433"/>
                  <a:ext cx="901195" cy="1781088"/>
                </a:xfrm>
                <a:prstGeom prst="triangl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92" name="Isosceles Triangle 13391">
                  <a:extLst>
                    <a:ext uri="{FF2B5EF4-FFF2-40B4-BE49-F238E27FC236}">
                      <a16:creationId xmlns:a16="http://schemas.microsoft.com/office/drawing/2014/main" id="{180E8E4D-C2E0-88BA-484D-BBD845F6A784}"/>
                    </a:ext>
                  </a:extLst>
                </p:cNvPr>
                <p:cNvSpPr/>
                <p:nvPr/>
              </p:nvSpPr>
              <p:spPr>
                <a:xfrm rot="10217679">
                  <a:off x="2396897" y="2995934"/>
                  <a:ext cx="901195" cy="1781088"/>
                </a:xfrm>
                <a:prstGeom prst="triangle">
                  <a:avLst/>
                </a:prstGeom>
                <a:solidFill>
                  <a:srgbClr val="558E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93" name="Isosceles Triangle 13392">
                  <a:extLst>
                    <a:ext uri="{FF2B5EF4-FFF2-40B4-BE49-F238E27FC236}">
                      <a16:creationId xmlns:a16="http://schemas.microsoft.com/office/drawing/2014/main" id="{C924B6D4-F833-3799-83CB-81DE598502B2}"/>
                    </a:ext>
                  </a:extLst>
                </p:cNvPr>
                <p:cNvSpPr/>
                <p:nvPr/>
              </p:nvSpPr>
              <p:spPr>
                <a:xfrm rot="7912347">
                  <a:off x="2874239" y="2736898"/>
                  <a:ext cx="901195" cy="1781088"/>
                </a:xfrm>
                <a:prstGeom prst="triangle">
                  <a:avLst/>
                </a:prstGeom>
                <a:solidFill>
                  <a:srgbClr val="558E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94" name="Isosceles Triangle 13393">
                  <a:extLst>
                    <a:ext uri="{FF2B5EF4-FFF2-40B4-BE49-F238E27FC236}">
                      <a16:creationId xmlns:a16="http://schemas.microsoft.com/office/drawing/2014/main" id="{06F0A525-3455-4DE6-DFB7-CFB33A712709}"/>
                    </a:ext>
                  </a:extLst>
                </p:cNvPr>
                <p:cNvSpPr/>
                <p:nvPr/>
              </p:nvSpPr>
              <p:spPr>
                <a:xfrm rot="1573855">
                  <a:off x="2967107" y="1446432"/>
                  <a:ext cx="901195" cy="1781088"/>
                </a:xfrm>
                <a:prstGeom prst="triangle">
                  <a:avLst/>
                </a:prstGeom>
                <a:solidFill>
                  <a:srgbClr val="558E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95" name="Isosceles Triangle 13394">
                  <a:extLst>
                    <a:ext uri="{FF2B5EF4-FFF2-40B4-BE49-F238E27FC236}">
                      <a16:creationId xmlns:a16="http://schemas.microsoft.com/office/drawing/2014/main" id="{0675DC64-4E15-1EFB-F22A-0151A6B165E8}"/>
                    </a:ext>
                  </a:extLst>
                </p:cNvPr>
                <p:cNvSpPr/>
                <p:nvPr/>
              </p:nvSpPr>
              <p:spPr>
                <a:xfrm rot="15492027">
                  <a:off x="1395162" y="2585843"/>
                  <a:ext cx="901195" cy="1781088"/>
                </a:xfrm>
                <a:prstGeom prst="triangle">
                  <a:avLst/>
                </a:prstGeom>
                <a:solidFill>
                  <a:srgbClr val="558E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96" name="Isosceles Triangle 13395">
                  <a:extLst>
                    <a:ext uri="{FF2B5EF4-FFF2-40B4-BE49-F238E27FC236}">
                      <a16:creationId xmlns:a16="http://schemas.microsoft.com/office/drawing/2014/main" id="{6563ABC8-93A3-9B1C-0319-8D0919002FFA}"/>
                    </a:ext>
                  </a:extLst>
                </p:cNvPr>
                <p:cNvSpPr/>
                <p:nvPr/>
              </p:nvSpPr>
              <p:spPr>
                <a:xfrm rot="6078449">
                  <a:off x="3121246" y="2297712"/>
                  <a:ext cx="901195" cy="1781088"/>
                </a:xfrm>
                <a:prstGeom prst="triangle">
                  <a:avLst/>
                </a:prstGeom>
                <a:solidFill>
                  <a:srgbClr val="ED20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97" name="Isosceles Triangle 13396">
                  <a:extLst>
                    <a:ext uri="{FF2B5EF4-FFF2-40B4-BE49-F238E27FC236}">
                      <a16:creationId xmlns:a16="http://schemas.microsoft.com/office/drawing/2014/main" id="{07D4A754-F21A-F241-4E56-0A4F83637501}"/>
                    </a:ext>
                  </a:extLst>
                </p:cNvPr>
                <p:cNvSpPr/>
                <p:nvPr/>
              </p:nvSpPr>
              <p:spPr>
                <a:xfrm rot="19175032">
                  <a:off x="1562908" y="1665863"/>
                  <a:ext cx="901195" cy="1781088"/>
                </a:xfrm>
                <a:prstGeom prst="triangle">
                  <a:avLst/>
                </a:prstGeom>
                <a:solidFill>
                  <a:srgbClr val="ED20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98" name="Isosceles Triangle 13397">
                  <a:extLst>
                    <a:ext uri="{FF2B5EF4-FFF2-40B4-BE49-F238E27FC236}">
                      <a16:creationId xmlns:a16="http://schemas.microsoft.com/office/drawing/2014/main" id="{665906C6-0A93-76FD-470B-2054A57D9C82}"/>
                    </a:ext>
                  </a:extLst>
                </p:cNvPr>
                <p:cNvSpPr/>
                <p:nvPr/>
              </p:nvSpPr>
              <p:spPr>
                <a:xfrm rot="12322513">
                  <a:off x="1933915" y="3055603"/>
                  <a:ext cx="901195" cy="1781088"/>
                </a:xfrm>
                <a:prstGeom prst="triangle">
                  <a:avLst/>
                </a:prstGeom>
                <a:solidFill>
                  <a:srgbClr val="ED20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389" name="Picture 13388">
                  <a:extLst>
                    <a:ext uri="{FF2B5EF4-FFF2-40B4-BE49-F238E27FC236}">
                      <a16:creationId xmlns:a16="http://schemas.microsoft.com/office/drawing/2014/main" id="{10A23FE2-E14D-84DC-1D43-018C3340F041}"/>
                    </a:ext>
                  </a:extLst>
                </p:cNvPr>
                <p:cNvPicPr>
                  <a:picLocks noChangeAspect="1"/>
                </p:cNvPicPr>
                <p:nvPr/>
              </p:nvPicPr>
              <p:blipFill>
                <a:blip r:embed="rId13"/>
                <a:stretch>
                  <a:fillRect/>
                </a:stretch>
              </p:blipFill>
              <p:spPr>
                <a:xfrm rot="19491949">
                  <a:off x="847481" y="1484152"/>
                  <a:ext cx="3556823" cy="3107540"/>
                </a:xfrm>
                <a:prstGeom prst="rect">
                  <a:avLst/>
                </a:prstGeom>
              </p:spPr>
            </p:pic>
            <p:cxnSp>
              <p:nvCxnSpPr>
                <p:cNvPr id="13401" name="Straight Connector 13400">
                  <a:extLst>
                    <a:ext uri="{FF2B5EF4-FFF2-40B4-BE49-F238E27FC236}">
                      <a16:creationId xmlns:a16="http://schemas.microsoft.com/office/drawing/2014/main" id="{BDF118AB-B44D-3DD3-31A8-0467754B17DC}"/>
                    </a:ext>
                  </a:extLst>
                </p:cNvPr>
                <p:cNvCxnSpPr>
                  <a:cxnSpLocks/>
                </p:cNvCxnSpPr>
                <p:nvPr/>
              </p:nvCxnSpPr>
              <p:spPr>
                <a:xfrm flipH="1">
                  <a:off x="784141" y="293123"/>
                  <a:ext cx="187147" cy="5363849"/>
                </a:xfrm>
                <a:prstGeom prst="line">
                  <a:avLst/>
                </a:prstGeom>
                <a:ln w="28575">
                  <a:solidFill>
                    <a:srgbClr val="243270"/>
                  </a:solidFill>
                </a:ln>
              </p:spPr>
              <p:style>
                <a:lnRef idx="2">
                  <a:schemeClr val="accent5"/>
                </a:lnRef>
                <a:fillRef idx="0">
                  <a:schemeClr val="accent5"/>
                </a:fillRef>
                <a:effectRef idx="1">
                  <a:schemeClr val="accent5"/>
                </a:effectRef>
                <a:fontRef idx="minor">
                  <a:schemeClr val="tx1"/>
                </a:fontRef>
              </p:style>
            </p:cxnSp>
            <p:cxnSp>
              <p:nvCxnSpPr>
                <p:cNvPr id="13412" name="Straight Connector 13411">
                  <a:extLst>
                    <a:ext uri="{FF2B5EF4-FFF2-40B4-BE49-F238E27FC236}">
                      <a16:creationId xmlns:a16="http://schemas.microsoft.com/office/drawing/2014/main" id="{A7848774-74D6-2B8D-92E1-587407115CA5}"/>
                    </a:ext>
                  </a:extLst>
                </p:cNvPr>
                <p:cNvCxnSpPr>
                  <a:cxnSpLocks/>
                </p:cNvCxnSpPr>
                <p:nvPr/>
              </p:nvCxnSpPr>
              <p:spPr>
                <a:xfrm>
                  <a:off x="1000170" y="285524"/>
                  <a:ext cx="5063486" cy="1940318"/>
                </a:xfrm>
                <a:prstGeom prst="line">
                  <a:avLst/>
                </a:prstGeom>
                <a:ln w="28575">
                  <a:solidFill>
                    <a:srgbClr val="243270"/>
                  </a:solidFill>
                </a:ln>
              </p:spPr>
              <p:style>
                <a:lnRef idx="2">
                  <a:schemeClr val="accent5"/>
                </a:lnRef>
                <a:fillRef idx="0">
                  <a:schemeClr val="accent5"/>
                </a:fillRef>
                <a:effectRef idx="1">
                  <a:schemeClr val="accent5"/>
                </a:effectRef>
                <a:fontRef idx="minor">
                  <a:schemeClr val="tx1"/>
                </a:fontRef>
              </p:style>
            </p:cxnSp>
            <p:cxnSp>
              <p:nvCxnSpPr>
                <p:cNvPr id="13415" name="Straight Connector 13414">
                  <a:extLst>
                    <a:ext uri="{FF2B5EF4-FFF2-40B4-BE49-F238E27FC236}">
                      <a16:creationId xmlns:a16="http://schemas.microsoft.com/office/drawing/2014/main" id="{FE8605E2-192D-7847-7512-531CCB3AC789}"/>
                    </a:ext>
                  </a:extLst>
                </p:cNvPr>
                <p:cNvCxnSpPr>
                  <a:cxnSpLocks/>
                </p:cNvCxnSpPr>
                <p:nvPr/>
              </p:nvCxnSpPr>
              <p:spPr>
                <a:xfrm flipH="1">
                  <a:off x="784141" y="5065295"/>
                  <a:ext cx="2042218" cy="595637"/>
                </a:xfrm>
                <a:prstGeom prst="line">
                  <a:avLst/>
                </a:prstGeom>
                <a:ln>
                  <a:solidFill>
                    <a:srgbClr val="243270"/>
                  </a:solidFill>
                </a:ln>
              </p:spPr>
              <p:style>
                <a:lnRef idx="2">
                  <a:schemeClr val="accent5"/>
                </a:lnRef>
                <a:fillRef idx="0">
                  <a:schemeClr val="accent5"/>
                </a:fillRef>
                <a:effectRef idx="1">
                  <a:schemeClr val="accent5"/>
                </a:effectRef>
                <a:fontRef idx="minor">
                  <a:schemeClr val="tx1"/>
                </a:fontRef>
              </p:style>
            </p:cxnSp>
            <p:cxnSp>
              <p:nvCxnSpPr>
                <p:cNvPr id="13420" name="Straight Connector 13419">
                  <a:extLst>
                    <a:ext uri="{FF2B5EF4-FFF2-40B4-BE49-F238E27FC236}">
                      <a16:creationId xmlns:a16="http://schemas.microsoft.com/office/drawing/2014/main" id="{D629D6A6-6383-D34F-FE0F-F3399F67E87E}"/>
                    </a:ext>
                  </a:extLst>
                </p:cNvPr>
                <p:cNvCxnSpPr>
                  <a:cxnSpLocks/>
                </p:cNvCxnSpPr>
                <p:nvPr/>
              </p:nvCxnSpPr>
              <p:spPr>
                <a:xfrm flipH="1" flipV="1">
                  <a:off x="2809628" y="5065295"/>
                  <a:ext cx="1595454" cy="409985"/>
                </a:xfrm>
                <a:prstGeom prst="line">
                  <a:avLst/>
                </a:prstGeom>
                <a:ln>
                  <a:solidFill>
                    <a:srgbClr val="243270"/>
                  </a:solidFill>
                </a:ln>
              </p:spPr>
              <p:style>
                <a:lnRef idx="2">
                  <a:schemeClr val="accent5"/>
                </a:lnRef>
                <a:fillRef idx="0">
                  <a:schemeClr val="accent5"/>
                </a:fillRef>
                <a:effectRef idx="1">
                  <a:schemeClr val="accent5"/>
                </a:effectRef>
                <a:fontRef idx="minor">
                  <a:schemeClr val="tx1"/>
                </a:fontRef>
              </p:style>
            </p:cxnSp>
            <p:cxnSp>
              <p:nvCxnSpPr>
                <p:cNvPr id="13424" name="Straight Connector 13423">
                  <a:extLst>
                    <a:ext uri="{FF2B5EF4-FFF2-40B4-BE49-F238E27FC236}">
                      <a16:creationId xmlns:a16="http://schemas.microsoft.com/office/drawing/2014/main" id="{7E5257EF-A9D3-FDBC-AAB4-23B221C5C4B7}"/>
                    </a:ext>
                  </a:extLst>
                </p:cNvPr>
                <p:cNvCxnSpPr>
                  <a:cxnSpLocks/>
                </p:cNvCxnSpPr>
                <p:nvPr/>
              </p:nvCxnSpPr>
              <p:spPr>
                <a:xfrm flipV="1">
                  <a:off x="4421692" y="3893766"/>
                  <a:ext cx="238203" cy="1584219"/>
                </a:xfrm>
                <a:prstGeom prst="line">
                  <a:avLst/>
                </a:prstGeom>
                <a:ln>
                  <a:solidFill>
                    <a:srgbClr val="243270"/>
                  </a:solidFill>
                </a:ln>
              </p:spPr>
              <p:style>
                <a:lnRef idx="2">
                  <a:schemeClr val="accent5"/>
                </a:lnRef>
                <a:fillRef idx="0">
                  <a:schemeClr val="accent5"/>
                </a:fillRef>
                <a:effectRef idx="1">
                  <a:schemeClr val="accent5"/>
                </a:effectRef>
                <a:fontRef idx="minor">
                  <a:schemeClr val="tx1"/>
                </a:fontRef>
              </p:style>
            </p:cxnSp>
            <p:cxnSp>
              <p:nvCxnSpPr>
                <p:cNvPr id="13427" name="Straight Connector 13426">
                  <a:extLst>
                    <a:ext uri="{FF2B5EF4-FFF2-40B4-BE49-F238E27FC236}">
                      <a16:creationId xmlns:a16="http://schemas.microsoft.com/office/drawing/2014/main" id="{8E1231F5-0014-443E-7359-D7C8295DC938}"/>
                    </a:ext>
                  </a:extLst>
                </p:cNvPr>
                <p:cNvCxnSpPr>
                  <a:cxnSpLocks/>
                </p:cNvCxnSpPr>
                <p:nvPr/>
              </p:nvCxnSpPr>
              <p:spPr>
                <a:xfrm flipH="1">
                  <a:off x="4659895" y="2237877"/>
                  <a:ext cx="1431783" cy="1661974"/>
                </a:xfrm>
                <a:prstGeom prst="line">
                  <a:avLst/>
                </a:prstGeom>
                <a:ln>
                  <a:solidFill>
                    <a:srgbClr val="243270"/>
                  </a:solidFill>
                </a:ln>
              </p:spPr>
              <p:style>
                <a:lnRef idx="2">
                  <a:schemeClr val="accent5"/>
                </a:lnRef>
                <a:fillRef idx="0">
                  <a:schemeClr val="accent5"/>
                </a:fillRef>
                <a:effectRef idx="1">
                  <a:schemeClr val="accent5"/>
                </a:effectRef>
                <a:fontRef idx="minor">
                  <a:schemeClr val="tx1"/>
                </a:fontRef>
              </p:style>
            </p:cxnSp>
          </p:grpSp>
        </p:grpSp>
      </p:grpSp>
      <p:sp>
        <p:nvSpPr>
          <p:cNvPr id="3" name="TextBox 2">
            <a:extLst>
              <a:ext uri="{FF2B5EF4-FFF2-40B4-BE49-F238E27FC236}">
                <a16:creationId xmlns:a16="http://schemas.microsoft.com/office/drawing/2014/main" id="{54B71DF6-E364-BCB4-BC0B-ED8E57E65F6F}"/>
              </a:ext>
            </a:extLst>
          </p:cNvPr>
          <p:cNvSpPr txBox="1"/>
          <p:nvPr/>
        </p:nvSpPr>
        <p:spPr>
          <a:xfrm>
            <a:off x="8372337" y="6593727"/>
            <a:ext cx="760144" cy="261610"/>
          </a:xfrm>
          <a:prstGeom prst="rect">
            <a:avLst/>
          </a:prstGeom>
          <a:noFill/>
        </p:spPr>
        <p:txBody>
          <a:bodyPr wrap="none" lIns="91440" tIns="45720" rIns="91440" bIns="45720" rtlCol="0" anchor="t">
            <a:spAutoFit/>
          </a:bodyPr>
          <a:lstStyle/>
          <a:p>
            <a:r>
              <a:rPr lang="en-US" sz="1100">
                <a:solidFill>
                  <a:schemeClr val="bg1"/>
                </a:solidFill>
                <a:effectLst>
                  <a:outerShdw blurRad="38100" dist="38100" dir="2700000" algn="tl">
                    <a:srgbClr val="000000">
                      <a:alpha val="43137"/>
                    </a:srgbClr>
                  </a:outerShdw>
                </a:effectLst>
              </a:rPr>
              <a:t>4.11.2025</a:t>
            </a:r>
            <a:endParaRPr lang="en-US" sz="1100">
              <a:solidFill>
                <a:schemeClr val="bg1"/>
              </a:solidFill>
              <a:effectLst>
                <a:outerShdw blurRad="38100" dist="38100" dir="2700000" algn="tl">
                  <a:srgbClr val="000000">
                    <a:alpha val="43137"/>
                  </a:srgbClr>
                </a:outerShdw>
              </a:effectLst>
              <a:ea typeface="Calibri"/>
              <a:cs typeface="Calibri"/>
            </a:endParaRPr>
          </a:p>
        </p:txBody>
      </p:sp>
      <p:sp>
        <p:nvSpPr>
          <p:cNvPr id="4" name="TextBox 3">
            <a:extLst>
              <a:ext uri="{FF2B5EF4-FFF2-40B4-BE49-F238E27FC236}">
                <a16:creationId xmlns:a16="http://schemas.microsoft.com/office/drawing/2014/main" id="{A05A52DC-312C-0747-1592-4FFBC4A8B8C4}"/>
              </a:ext>
            </a:extLst>
          </p:cNvPr>
          <p:cNvSpPr txBox="1"/>
          <p:nvPr/>
        </p:nvSpPr>
        <p:spPr>
          <a:xfrm>
            <a:off x="3921100" y="2937422"/>
            <a:ext cx="5120093" cy="1107996"/>
          </a:xfrm>
          <a:prstGeom prst="rect">
            <a:avLst/>
          </a:prstGeom>
          <a:noFill/>
        </p:spPr>
        <p:txBody>
          <a:bodyPr wrap="square" rtlCol="0">
            <a:spAutoFit/>
            <a:scene3d>
              <a:camera prst="perspectiveFront"/>
              <a:lightRig rig="threePt" dir="t"/>
            </a:scene3d>
            <a:sp3d extrusionH="57150">
              <a:bevelT w="82550" h="38100" prst="coolSlant"/>
            </a:sp3d>
          </a:bodyPr>
          <a:lstStyle/>
          <a:p>
            <a:pPr algn="ctr"/>
            <a:endParaRPr lang="en-US" sz="6600">
              <a:solidFill>
                <a:schemeClr val="bg1"/>
              </a:solidFill>
              <a:effectLst>
                <a:outerShdw blurRad="50800" dist="38100" dir="2700000" algn="tl" rotWithShape="0">
                  <a:prstClr val="black">
                    <a:alpha val="40000"/>
                  </a:prstClr>
                </a:outerShdw>
              </a:effectLst>
              <a:latin typeface="Britannic Bold" panose="020B0903060703020204" pitchFamily="34" charset="0"/>
            </a:endParaRPr>
          </a:p>
        </p:txBody>
      </p:sp>
    </p:spTree>
    <p:extLst>
      <p:ext uri="{BB962C8B-B14F-4D97-AF65-F5344CB8AC3E}">
        <p14:creationId xmlns:p14="http://schemas.microsoft.com/office/powerpoint/2010/main" val="232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12" fill="hold"/>
                                        <p:tgtEl>
                                          <p:spTgt spid="28"/>
                                        </p:tgtEl>
                                      </p:cBhvr>
                                    </p:cmd>
                                  </p:childTnLst>
                                </p:cTn>
                              </p:par>
                              <p:par>
                                <p:cTn id="7" presetID="32" presetClass="emph" presetSubtype="0" repeatCount="indefinite" fill="hold" nodeType="withEffect">
                                  <p:stCondLst>
                                    <p:cond delay="0"/>
                                  </p:stCondLst>
                                  <p:childTnLst>
                                    <p:animRot by="120000">
                                      <p:cBhvr>
                                        <p:cTn id="8" dur="325" fill="hold">
                                          <p:stCondLst>
                                            <p:cond delay="0"/>
                                          </p:stCondLst>
                                        </p:cTn>
                                        <p:tgtEl>
                                          <p:spTgt spid="13439"/>
                                        </p:tgtEl>
                                        <p:attrNameLst>
                                          <p:attrName>r</p:attrName>
                                        </p:attrNameLst>
                                      </p:cBhvr>
                                    </p:animRot>
                                    <p:animRot by="-240000">
                                      <p:cBhvr>
                                        <p:cTn id="9" dur="650" fill="hold">
                                          <p:stCondLst>
                                            <p:cond delay="650"/>
                                          </p:stCondLst>
                                        </p:cTn>
                                        <p:tgtEl>
                                          <p:spTgt spid="13439"/>
                                        </p:tgtEl>
                                        <p:attrNameLst>
                                          <p:attrName>r</p:attrName>
                                        </p:attrNameLst>
                                      </p:cBhvr>
                                    </p:animRot>
                                    <p:animRot by="240000">
                                      <p:cBhvr>
                                        <p:cTn id="10" dur="650" fill="hold">
                                          <p:stCondLst>
                                            <p:cond delay="1300"/>
                                          </p:stCondLst>
                                        </p:cTn>
                                        <p:tgtEl>
                                          <p:spTgt spid="13439"/>
                                        </p:tgtEl>
                                        <p:attrNameLst>
                                          <p:attrName>r</p:attrName>
                                        </p:attrNameLst>
                                      </p:cBhvr>
                                    </p:animRot>
                                    <p:animRot by="-240000">
                                      <p:cBhvr>
                                        <p:cTn id="11" dur="650" fill="hold">
                                          <p:stCondLst>
                                            <p:cond delay="1950"/>
                                          </p:stCondLst>
                                        </p:cTn>
                                        <p:tgtEl>
                                          <p:spTgt spid="13439"/>
                                        </p:tgtEl>
                                        <p:attrNameLst>
                                          <p:attrName>r</p:attrName>
                                        </p:attrNameLst>
                                      </p:cBhvr>
                                    </p:animRot>
                                    <p:animRot by="120000">
                                      <p:cBhvr>
                                        <p:cTn id="12" dur="650" fill="hold">
                                          <p:stCondLst>
                                            <p:cond delay="2600"/>
                                          </p:stCondLst>
                                        </p:cTn>
                                        <p:tgtEl>
                                          <p:spTgt spid="13439"/>
                                        </p:tgtEl>
                                        <p:attrNameLst>
                                          <p:attrName>r</p:attrName>
                                        </p:attrNameLst>
                                      </p:cBhvr>
                                    </p:animRot>
                                  </p:childTnLst>
                                </p:cTn>
                              </p:par>
                              <p:par>
                                <p:cTn id="13" presetID="1" presetClass="mediacall" presetSubtype="0" fill="hold" nodeType="withEffect">
                                  <p:stCondLst>
                                    <p:cond delay="0"/>
                                  </p:stCondLst>
                                  <p:childTnLst>
                                    <p:cmd type="call" cmd="playFrom(0.0)">
                                      <p:cBhvr>
                                        <p:cTn id="14" dur="268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video>
              <p:cMediaNode vol="80000" mute="1">
                <p:cTn id="16" repeatCount="indefinite" fill="hold" display="0">
                  <p:stCondLst>
                    <p:cond delay="indefinite"/>
                  </p:stCondLst>
                </p:cTn>
                <p:tgtEl>
                  <p:spTgt spid="28"/>
                </p:tgtEl>
              </p:cMediaNode>
            </p:video>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3422" y="1342604"/>
            <a:ext cx="8764204" cy="5060732"/>
          </a:xfrm>
        </p:spPr>
        <p:txBody>
          <a:bodyPr/>
          <a:lstStyle/>
          <a:p>
            <a:pPr>
              <a:lnSpc>
                <a:spcPct val="80000"/>
              </a:lnSpc>
              <a:spcBef>
                <a:spcPts val="0"/>
              </a:spcBef>
              <a:spcAft>
                <a:spcPts val="0"/>
              </a:spcAft>
              <a:buFont typeface="Wingdings" panose="05000000000000000000" pitchFamily="2" charset="2"/>
              <a:buChar char="Ø"/>
              <a:tabLst>
                <a:tab pos="0" algn="l"/>
                <a:tab pos="457200" algn="l"/>
                <a:tab pos="845820" algn="l"/>
                <a:tab pos="1074420" algn="l"/>
                <a:tab pos="1280160" algn="l"/>
                <a:tab pos="1828800" algn="l"/>
              </a:tabLst>
            </a:pPr>
            <a:r>
              <a:rPr lang="en-US" sz="2400" b="1">
                <a:solidFill>
                  <a:srgbClr val="000000"/>
                </a:solidFill>
                <a:latin typeface="Calibri"/>
                <a:ea typeface="Times New Roman" panose="02020603050405020304" pitchFamily="18" charset="0"/>
                <a:cs typeface="Calibri"/>
              </a:rPr>
              <a:t>1 week of summer orders are due</a:t>
            </a:r>
            <a:r>
              <a:rPr lang="en-US" sz="2400" b="1">
                <a:solidFill>
                  <a:srgbClr val="000000"/>
                </a:solidFill>
                <a:effectLst/>
                <a:latin typeface="Calibri"/>
                <a:ea typeface="Times New Roman" panose="02020603050405020304" pitchFamily="18" charset="0"/>
                <a:cs typeface="Calibri"/>
              </a:rPr>
              <a:t> on </a:t>
            </a:r>
            <a:r>
              <a:rPr lang="en-US" sz="2400" b="1">
                <a:solidFill>
                  <a:srgbClr val="000000"/>
                </a:solidFill>
                <a:effectLst/>
                <a:highlight>
                  <a:srgbClr val="FFFF00"/>
                </a:highlight>
                <a:latin typeface="Calibri"/>
                <a:ea typeface="Times New Roman" panose="02020603050405020304" pitchFamily="18" charset="0"/>
                <a:cs typeface="Calibri"/>
              </a:rPr>
              <a:t>Wednesday, May 7, 2025</a:t>
            </a:r>
            <a:endParaRPr lang="en-US" sz="2400" b="1">
              <a:solidFill>
                <a:srgbClr val="000000"/>
              </a:solidFill>
              <a:highlight>
                <a:srgbClr val="FFFF00"/>
              </a:highlight>
              <a:latin typeface="Calibri"/>
              <a:ea typeface="Times New Roman" panose="02020603050405020304" pitchFamily="18" charset="0"/>
              <a:cs typeface="Calibri"/>
            </a:endParaRPr>
          </a:p>
          <a:p>
            <a:pPr>
              <a:lnSpc>
                <a:spcPct val="80000"/>
              </a:lnSpc>
              <a:spcBef>
                <a:spcPts val="0"/>
              </a:spcBef>
              <a:spcAft>
                <a:spcPts val="0"/>
              </a:spcAft>
              <a:buFont typeface="Wingdings" panose="05000000000000000000" pitchFamily="2" charset="2"/>
              <a:buChar char="Ø"/>
              <a:tabLst>
                <a:tab pos="0" algn="l"/>
                <a:tab pos="457200" algn="l"/>
                <a:tab pos="845820" algn="l"/>
                <a:tab pos="1074420" algn="l"/>
                <a:tab pos="1280160" algn="l"/>
                <a:tab pos="1828800" algn="l"/>
              </a:tabLst>
            </a:pPr>
            <a:r>
              <a:rPr lang="en-US" sz="2400" b="1">
                <a:solidFill>
                  <a:srgbClr val="000000"/>
                </a:solidFill>
                <a:latin typeface="Calibri"/>
                <a:ea typeface="Times New Roman" panose="02020603050405020304" pitchFamily="18" charset="0"/>
                <a:cs typeface="Calibri"/>
              </a:rPr>
              <a:t>1 week of summer orders are due on </a:t>
            </a:r>
            <a:r>
              <a:rPr lang="en-US" sz="2400" b="1">
                <a:solidFill>
                  <a:srgbClr val="000000"/>
                </a:solidFill>
                <a:highlight>
                  <a:srgbClr val="FFFF00"/>
                </a:highlight>
                <a:latin typeface="Calibri"/>
                <a:ea typeface="Times New Roman" panose="02020603050405020304" pitchFamily="18" charset="0"/>
                <a:cs typeface="Calibri"/>
              </a:rPr>
              <a:t>Tuesday May 27, 2025 </a:t>
            </a:r>
          </a:p>
          <a:p>
            <a:pPr>
              <a:lnSpc>
                <a:spcPct val="80000"/>
              </a:lnSpc>
              <a:spcBef>
                <a:spcPts val="0"/>
              </a:spcBef>
              <a:spcAft>
                <a:spcPts val="0"/>
              </a:spcAft>
              <a:buFont typeface="Wingdings" panose="05000000000000000000" pitchFamily="2" charset="2"/>
              <a:buChar char="Ø"/>
              <a:tabLst>
                <a:tab pos="0" algn="l"/>
                <a:tab pos="457200" algn="l"/>
                <a:tab pos="845820" algn="l"/>
                <a:tab pos="1074420" algn="l"/>
                <a:tab pos="1280160" algn="l"/>
                <a:tab pos="1828800" algn="l"/>
              </a:tabLst>
            </a:pPr>
            <a:r>
              <a:rPr lang="en-US" sz="2400" b="1">
                <a:solidFill>
                  <a:srgbClr val="000000"/>
                </a:solidFill>
                <a:latin typeface="Calibri"/>
                <a:ea typeface="Times New Roman" panose="02020603050405020304" pitchFamily="18" charset="0"/>
                <a:cs typeface="Calibri"/>
              </a:rPr>
              <a:t>1 week of summer orders are due on </a:t>
            </a:r>
            <a:r>
              <a:rPr lang="en-US" sz="2400" b="1">
                <a:solidFill>
                  <a:srgbClr val="000000"/>
                </a:solidFill>
                <a:highlight>
                  <a:srgbClr val="FFFF00"/>
                </a:highlight>
                <a:latin typeface="Calibri"/>
                <a:ea typeface="Times New Roman" panose="02020603050405020304" pitchFamily="18" charset="0"/>
                <a:cs typeface="Calibri"/>
              </a:rPr>
              <a:t>Wednesday May 28, 2025 </a:t>
            </a:r>
          </a:p>
          <a:p>
            <a:pPr marL="0" indent="0">
              <a:lnSpc>
                <a:spcPct val="80000"/>
              </a:lnSpc>
              <a:spcBef>
                <a:spcPts val="0"/>
              </a:spcBef>
              <a:spcAft>
                <a:spcPts val="0"/>
              </a:spcAft>
              <a:buNone/>
              <a:tabLst>
                <a:tab pos="0" algn="l"/>
                <a:tab pos="457200" algn="l"/>
                <a:tab pos="845820" algn="l"/>
                <a:tab pos="1074420" algn="l"/>
                <a:tab pos="1280160" algn="l"/>
                <a:tab pos="1828800" algn="l"/>
              </a:tabLst>
            </a:pPr>
            <a:endParaRPr lang="en-US" sz="2400" b="1">
              <a:solidFill>
                <a:srgbClr val="000000"/>
              </a:solidFill>
              <a:highlight>
                <a:srgbClr val="FFFF00"/>
              </a:highlight>
              <a:latin typeface="Times New Roman"/>
              <a:ea typeface="Times New Roman" panose="02020603050405020304" pitchFamily="18" charset="0"/>
              <a:cs typeface="Times New Roman"/>
            </a:endParaRPr>
          </a:p>
          <a:p>
            <a:pPr marL="0" indent="0">
              <a:lnSpc>
                <a:spcPct val="80000"/>
              </a:lnSpc>
              <a:spcBef>
                <a:spcPts val="0"/>
              </a:spcBef>
              <a:spcAft>
                <a:spcPts val="0"/>
              </a:spcAft>
              <a:buNone/>
              <a:tabLst>
                <a:tab pos="0" algn="l"/>
                <a:tab pos="457200" algn="l"/>
                <a:tab pos="845820" algn="l"/>
                <a:tab pos="1074420" algn="l"/>
                <a:tab pos="1280160" algn="l"/>
                <a:tab pos="1828800" algn="l"/>
              </a:tabLst>
            </a:pPr>
            <a:endParaRPr lang="en-US" sz="600" b="1">
              <a:solidFill>
                <a:srgbClr val="000000"/>
              </a:solidFill>
              <a:latin typeface="Calibri"/>
              <a:ea typeface="Times New Roman" panose="02020603050405020304" pitchFamily="18" charset="0"/>
              <a:cs typeface="Calibri"/>
            </a:endParaRPr>
          </a:p>
          <a:p>
            <a:pPr marL="0" indent="0">
              <a:lnSpc>
                <a:spcPct val="80000"/>
              </a:lnSpc>
              <a:spcBef>
                <a:spcPts val="0"/>
              </a:spcBef>
              <a:spcAft>
                <a:spcPts val="0"/>
              </a:spcAft>
              <a:buNone/>
              <a:tabLst>
                <a:tab pos="0" algn="l"/>
                <a:tab pos="457200" algn="l"/>
                <a:tab pos="845820" algn="l"/>
                <a:tab pos="1074420" algn="l"/>
                <a:tab pos="1280160" algn="l"/>
                <a:tab pos="1828800" algn="l"/>
              </a:tabLst>
            </a:pPr>
            <a:r>
              <a:rPr lang="en-US" sz="2400" b="1">
                <a:solidFill>
                  <a:srgbClr val="000000"/>
                </a:solidFill>
                <a:effectLst/>
                <a:latin typeface="Calibri"/>
                <a:ea typeface="Times New Roman" panose="02020603050405020304" pitchFamily="18" charset="0"/>
                <a:cs typeface="Calibri"/>
              </a:rPr>
              <a:t>Complete E-Z Steps for summer</a:t>
            </a:r>
            <a:r>
              <a:rPr lang="en-US" sz="2400" b="1">
                <a:solidFill>
                  <a:srgbClr val="000000"/>
                </a:solidFill>
                <a:latin typeface="Calibri"/>
                <a:ea typeface="Times New Roman" panose="02020603050405020304" pitchFamily="18" charset="0"/>
                <a:cs typeface="Calibri"/>
              </a:rPr>
              <a:t> sites</a:t>
            </a:r>
            <a:r>
              <a:rPr lang="en-US" sz="2400" b="1">
                <a:solidFill>
                  <a:srgbClr val="000000"/>
                </a:solidFill>
                <a:effectLst/>
                <a:latin typeface="Calibri"/>
                <a:ea typeface="Times New Roman" panose="02020603050405020304" pitchFamily="18" charset="0"/>
                <a:cs typeface="Calibri"/>
              </a:rPr>
              <a:t> serving EEC, RAP, Summer school TK-8, BTB and LAB.</a:t>
            </a:r>
            <a:endParaRPr lang="en-US" sz="2400" b="1">
              <a:solidFill>
                <a:srgbClr val="000000"/>
              </a:solidFill>
              <a:latin typeface="Times New Roman"/>
              <a:ea typeface="Times New Roman" panose="02020603050405020304" pitchFamily="18" charset="0"/>
              <a:cs typeface="Times New Roman"/>
            </a:endParaRPr>
          </a:p>
          <a:p>
            <a:pPr marL="0" indent="0">
              <a:lnSpc>
                <a:spcPct val="80000"/>
              </a:lnSpc>
              <a:spcBef>
                <a:spcPts val="0"/>
              </a:spcBef>
              <a:spcAft>
                <a:spcPts val="0"/>
              </a:spcAft>
              <a:buNone/>
              <a:tabLst>
                <a:tab pos="0" algn="l"/>
                <a:tab pos="457200" algn="l"/>
                <a:tab pos="844550" algn="l"/>
                <a:tab pos="1073150" algn="l"/>
                <a:tab pos="1279525" algn="l"/>
                <a:tab pos="1828800" algn="l"/>
              </a:tabLst>
            </a:pPr>
            <a:endParaRPr lang="en-US" sz="600">
              <a:solidFill>
                <a:srgbClr val="000000"/>
              </a:solidFill>
              <a:latin typeface="Calibri"/>
              <a:ea typeface="Times New Roman" panose="02020603050405020304" pitchFamily="18" charset="0"/>
              <a:cs typeface="Calibri"/>
            </a:endParaRPr>
          </a:p>
          <a:p>
            <a:pPr marL="0" marR="0" indent="0">
              <a:lnSpc>
                <a:spcPct val="80000"/>
              </a:lnSpc>
              <a:spcBef>
                <a:spcPts val="0"/>
              </a:spcBef>
              <a:spcAft>
                <a:spcPts val="0"/>
              </a:spcAft>
              <a:buNone/>
              <a:tabLst>
                <a:tab pos="0" algn="l"/>
                <a:tab pos="457200" algn="l"/>
                <a:tab pos="845820" algn="l"/>
                <a:tab pos="1074420" algn="l"/>
                <a:tab pos="1280160" algn="l"/>
                <a:tab pos="1828800" algn="l"/>
              </a:tabLst>
            </a:pPr>
            <a:r>
              <a:rPr lang="en-US" sz="2400" b="1">
                <a:solidFill>
                  <a:srgbClr val="000000"/>
                </a:solidFill>
                <a:effectLst/>
                <a:latin typeface="Calibri"/>
                <a:ea typeface="Times New Roman" panose="02020603050405020304" pitchFamily="18" charset="0"/>
                <a:cs typeface="Calibri"/>
              </a:rPr>
              <a:t>	</a:t>
            </a:r>
            <a:r>
              <a:rPr lang="en-US" sz="2400">
                <a:solidFill>
                  <a:srgbClr val="000000"/>
                </a:solidFill>
                <a:effectLst/>
                <a:latin typeface="Calibri"/>
                <a:ea typeface="Times New Roman" panose="02020603050405020304" pitchFamily="18" charset="0"/>
                <a:cs typeface="Calibri"/>
              </a:rPr>
              <a:t>	</a:t>
            </a:r>
            <a:r>
              <a:rPr lang="en-US" sz="1800">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342900" marR="0" lvl="0" indent="-342900">
              <a:lnSpc>
                <a:spcPct val="80000"/>
              </a:lnSpc>
              <a:spcBef>
                <a:spcPts val="0"/>
              </a:spcBef>
              <a:spcAft>
                <a:spcPts val="0"/>
              </a:spcAft>
              <a:buFont typeface="+mj-lt"/>
              <a:buAutoNum type="arabicPeriod"/>
              <a:tabLst>
                <a:tab pos="0" algn="l"/>
                <a:tab pos="457200" algn="l"/>
                <a:tab pos="845820" algn="l"/>
                <a:tab pos="1074420" algn="l"/>
                <a:tab pos="1280160" algn="l"/>
                <a:tab pos="1828800" algn="l"/>
              </a:tabLst>
            </a:pPr>
            <a:r>
              <a:rPr lang="en-US" sz="2200">
                <a:solidFill>
                  <a:srgbClr val="000000"/>
                </a:solidFill>
                <a:effectLst/>
                <a:latin typeface="Calibri" panose="020F0502020204030204" pitchFamily="34" charset="0"/>
                <a:ea typeface="Times New Roman" panose="02020603050405020304" pitchFamily="18" charset="0"/>
              </a:rPr>
              <a:t>Due on Wednesday </a:t>
            </a:r>
            <a:r>
              <a:rPr lang="en-US" sz="2200">
                <a:solidFill>
                  <a:srgbClr val="000000"/>
                </a:solidFill>
                <a:effectLst/>
                <a:highlight>
                  <a:srgbClr val="FFFF00"/>
                </a:highlight>
                <a:latin typeface="Calibri" panose="020F0502020204030204" pitchFamily="34" charset="0"/>
                <a:ea typeface="Times New Roman" panose="02020603050405020304" pitchFamily="18" charset="0"/>
              </a:rPr>
              <a:t>May </a:t>
            </a:r>
            <a:r>
              <a:rPr lang="en-US" sz="2200">
                <a:solidFill>
                  <a:srgbClr val="000000"/>
                </a:solidFill>
                <a:highlight>
                  <a:srgbClr val="FFFF00"/>
                </a:highlight>
                <a:latin typeface="Calibri" panose="020F0502020204030204" pitchFamily="34" charset="0"/>
                <a:ea typeface="Times New Roman" panose="02020603050405020304" pitchFamily="18" charset="0"/>
              </a:rPr>
              <a:t>7</a:t>
            </a:r>
            <a:r>
              <a:rPr lang="en-US" sz="2200">
                <a:solidFill>
                  <a:srgbClr val="000000"/>
                </a:solidFill>
                <a:effectLst/>
                <a:highlight>
                  <a:srgbClr val="FFFF00"/>
                </a:highlight>
                <a:latin typeface="Calibri" panose="020F0502020204030204" pitchFamily="34" charset="0"/>
                <a:ea typeface="Times New Roman" panose="02020603050405020304" pitchFamily="18" charset="0"/>
              </a:rPr>
              <a:t>, 2025 </a:t>
            </a:r>
            <a:r>
              <a:rPr lang="en-US" sz="2200">
                <a:solidFill>
                  <a:srgbClr val="000000"/>
                </a:solidFill>
                <a:effectLst/>
                <a:latin typeface="Calibri" panose="020F0502020204030204" pitchFamily="34" charset="0"/>
                <a:ea typeface="Times New Roman" panose="02020603050405020304" pitchFamily="18" charset="0"/>
              </a:rPr>
              <a:t>- Complete E-Z Steps for summer:</a:t>
            </a:r>
            <a:endParaRPr lang="en-US" sz="2200">
              <a:solidFill>
                <a:srgbClr val="000000"/>
              </a:solidFill>
              <a:effectLst/>
              <a:latin typeface="Times New Roman" panose="02020603050405020304" pitchFamily="18" charset="0"/>
              <a:ea typeface="Times New Roman" panose="02020603050405020304" pitchFamily="18" charset="0"/>
            </a:endParaRPr>
          </a:p>
          <a:p>
            <a:pPr marL="0" marR="0" lvl="0" indent="0">
              <a:lnSpc>
                <a:spcPct val="80000"/>
              </a:lnSpc>
              <a:spcBef>
                <a:spcPts val="0"/>
              </a:spcBef>
              <a:spcAft>
                <a:spcPts val="0"/>
              </a:spcAft>
              <a:buNone/>
              <a:tabLst>
                <a:tab pos="0" algn="l"/>
                <a:tab pos="457200" algn="l"/>
                <a:tab pos="845820" algn="l"/>
                <a:tab pos="1074420" algn="l"/>
                <a:tab pos="1280160" algn="l"/>
                <a:tab pos="1828800" algn="l"/>
              </a:tabLst>
            </a:pPr>
            <a:r>
              <a:rPr lang="en-US" sz="2200">
                <a:solidFill>
                  <a:srgbClr val="000000"/>
                </a:solidFill>
                <a:latin typeface="Times New Roman" panose="02020603050405020304" pitchFamily="18" charset="0"/>
                <a:ea typeface="Times New Roman" panose="02020603050405020304" pitchFamily="18" charset="0"/>
              </a:rPr>
              <a:t>	     </a:t>
            </a:r>
            <a:r>
              <a:rPr lang="en-US" sz="2200">
                <a:solidFill>
                  <a:srgbClr val="000000"/>
                </a:solidFill>
                <a:effectLst/>
                <a:latin typeface="Calibri" panose="020F0502020204030204" pitchFamily="34" charset="0"/>
                <a:ea typeface="Times New Roman" panose="02020603050405020304" pitchFamily="18" charset="0"/>
              </a:rPr>
              <a:t>Sites serving EEC, RAP.</a:t>
            </a:r>
          </a:p>
          <a:p>
            <a:pPr marL="0" marR="0" lvl="0" indent="0">
              <a:lnSpc>
                <a:spcPct val="80000"/>
              </a:lnSpc>
              <a:spcBef>
                <a:spcPts val="0"/>
              </a:spcBef>
              <a:spcAft>
                <a:spcPts val="0"/>
              </a:spcAft>
              <a:buNone/>
              <a:tabLst>
                <a:tab pos="0" algn="l"/>
                <a:tab pos="457200" algn="l"/>
                <a:tab pos="845820" algn="l"/>
                <a:tab pos="1074420" algn="l"/>
                <a:tab pos="1280160" algn="l"/>
                <a:tab pos="1828800" algn="l"/>
              </a:tabLst>
            </a:pPr>
            <a:endParaRPr lang="en-US" sz="2200">
              <a:solidFill>
                <a:srgbClr val="000000"/>
              </a:solidFill>
              <a:effectLst/>
              <a:latin typeface="Times New Roman" panose="02020603050405020304" pitchFamily="18" charset="0"/>
              <a:ea typeface="Times New Roman" panose="02020603050405020304" pitchFamily="18" charset="0"/>
            </a:endParaRPr>
          </a:p>
          <a:p>
            <a:pPr marL="228600" marR="0">
              <a:lnSpc>
                <a:spcPct val="80000"/>
              </a:lnSpc>
              <a:spcBef>
                <a:spcPts val="0"/>
              </a:spcBef>
              <a:spcAft>
                <a:spcPts val="0"/>
              </a:spcAft>
              <a:tabLst>
                <a:tab pos="0" algn="l"/>
                <a:tab pos="457200" algn="l"/>
                <a:tab pos="845820" algn="l"/>
                <a:tab pos="1074420" algn="l"/>
                <a:tab pos="1280160" algn="l"/>
                <a:tab pos="1828800" algn="l"/>
              </a:tabLst>
            </a:pPr>
            <a:r>
              <a:rPr lang="en-US" sz="2200" b="1">
                <a:solidFill>
                  <a:srgbClr val="000000"/>
                </a:solidFill>
                <a:effectLst/>
                <a:latin typeface="Calibri" panose="020F0502020204030204" pitchFamily="34" charset="0"/>
                <a:ea typeface="Times New Roman" panose="02020603050405020304" pitchFamily="18" charset="0"/>
              </a:rPr>
              <a:t>				_____</a:t>
            </a:r>
            <a:r>
              <a:rPr lang="en-US" sz="2200">
                <a:solidFill>
                  <a:srgbClr val="000000"/>
                </a:solidFill>
                <a:effectLst/>
                <a:latin typeface="Calibri" panose="020F0502020204030204" pitchFamily="34" charset="0"/>
                <a:ea typeface="Times New Roman" panose="02020603050405020304" pitchFamily="18" charset="0"/>
              </a:rPr>
              <a:t>June 11, 2025 – June </a:t>
            </a:r>
            <a:r>
              <a:rPr lang="en-US" sz="2200">
                <a:solidFill>
                  <a:srgbClr val="000000"/>
                </a:solidFill>
                <a:latin typeface="Calibri" panose="020F0502020204030204" pitchFamily="34" charset="0"/>
                <a:ea typeface="Times New Roman" panose="02020603050405020304" pitchFamily="18" charset="0"/>
              </a:rPr>
              <a:t>13</a:t>
            </a:r>
            <a:r>
              <a:rPr lang="en-US" sz="2200">
                <a:solidFill>
                  <a:srgbClr val="000000"/>
                </a:solidFill>
                <a:effectLst/>
                <a:latin typeface="Calibri" panose="020F0502020204030204" pitchFamily="34" charset="0"/>
                <a:ea typeface="Times New Roman" panose="02020603050405020304" pitchFamily="18" charset="0"/>
              </a:rPr>
              <a:t>, 2025 </a:t>
            </a:r>
            <a:r>
              <a:rPr lang="en-US" sz="2200" b="1">
                <a:solidFill>
                  <a:srgbClr val="000000"/>
                </a:solidFill>
                <a:effectLst/>
                <a:latin typeface="Calibri" panose="020F0502020204030204" pitchFamily="34" charset="0"/>
                <a:ea typeface="Times New Roman" panose="02020603050405020304" pitchFamily="18" charset="0"/>
              </a:rPr>
              <a:t>(RAP and EEC)</a:t>
            </a:r>
          </a:p>
          <a:p>
            <a:pPr marL="228600" marR="0">
              <a:lnSpc>
                <a:spcPct val="80000"/>
              </a:lnSpc>
              <a:spcBef>
                <a:spcPts val="0"/>
              </a:spcBef>
              <a:spcAft>
                <a:spcPts val="0"/>
              </a:spcAft>
              <a:tabLst>
                <a:tab pos="0" algn="l"/>
                <a:tab pos="457200" algn="l"/>
                <a:tab pos="845820" algn="l"/>
                <a:tab pos="1074420" algn="l"/>
                <a:tab pos="1280160" algn="l"/>
                <a:tab pos="1828800" algn="l"/>
              </a:tabLst>
            </a:pPr>
            <a:endParaRPr lang="en-US" sz="2200" b="1">
              <a:solidFill>
                <a:srgbClr val="000000"/>
              </a:solidFill>
              <a:latin typeface="Calibri" panose="020F0502020204030204" pitchFamily="34" charset="0"/>
              <a:ea typeface="Times New Roman" panose="02020603050405020304" pitchFamily="18" charset="0"/>
              <a:cs typeface="Calibri"/>
            </a:endParaRPr>
          </a:p>
          <a:p>
            <a:pPr marL="0" marR="0" indent="0">
              <a:lnSpc>
                <a:spcPct val="80000"/>
              </a:lnSpc>
              <a:spcBef>
                <a:spcPts val="0"/>
              </a:spcBef>
              <a:spcAft>
                <a:spcPts val="0"/>
              </a:spcAft>
              <a:buNone/>
              <a:tabLst>
                <a:tab pos="0" algn="l"/>
                <a:tab pos="457200" algn="l"/>
                <a:tab pos="845820" algn="l"/>
                <a:tab pos="1074420" algn="l"/>
                <a:tab pos="1280160" algn="l"/>
                <a:tab pos="1828800" algn="l"/>
              </a:tabLst>
            </a:pPr>
            <a:endParaRPr lang="en-US" sz="2200">
              <a:solidFill>
                <a:srgbClr val="000000"/>
              </a:solidFill>
              <a:latin typeface="Calibri"/>
              <a:ea typeface="Times New Roman" panose="02020603050405020304" pitchFamily="18" charset="0"/>
              <a:cs typeface="Calibri"/>
            </a:endParaRPr>
          </a:p>
          <a:p>
            <a:pPr marL="0" indent="0">
              <a:lnSpc>
                <a:spcPct val="80000"/>
              </a:lnSpc>
              <a:spcBef>
                <a:spcPts val="0"/>
              </a:spcBef>
              <a:spcAft>
                <a:spcPts val="0"/>
              </a:spcAft>
              <a:buNone/>
              <a:tabLst>
                <a:tab pos="0" algn="l"/>
                <a:tab pos="457200" algn="l"/>
                <a:tab pos="845820" algn="l"/>
                <a:tab pos="1074420" algn="l"/>
                <a:tab pos="1280160" algn="l"/>
                <a:tab pos="1828800" algn="l"/>
              </a:tabLst>
            </a:pPr>
            <a:r>
              <a:rPr lang="en-US" sz="2000" b="1">
                <a:solidFill>
                  <a:srgbClr val="000000"/>
                </a:solidFill>
                <a:latin typeface="Calibri"/>
                <a:ea typeface="Times New Roman" panose="02020603050405020304" pitchFamily="18" charset="0"/>
                <a:cs typeface="Calibri"/>
              </a:rPr>
              <a:t>NOTE:</a:t>
            </a:r>
            <a:r>
              <a:rPr lang="en-US" sz="2000" b="1">
                <a:solidFill>
                  <a:srgbClr val="000000"/>
                </a:solidFill>
                <a:effectLst/>
                <a:latin typeface="Calibri"/>
                <a:ea typeface="Times New Roman" panose="02020603050405020304" pitchFamily="18" charset="0"/>
                <a:cs typeface="Calibri"/>
              </a:rPr>
              <a:t> </a:t>
            </a:r>
            <a:r>
              <a:rPr lang="en-US" sz="2200">
                <a:solidFill>
                  <a:srgbClr val="000000"/>
                </a:solidFill>
                <a:latin typeface="Calibri"/>
                <a:ea typeface="Times New Roman" panose="02020603050405020304" pitchFamily="18" charset="0"/>
                <a:cs typeface="Calibri"/>
              </a:rPr>
              <a:t>This</a:t>
            </a:r>
            <a:r>
              <a:rPr lang="en-US" sz="2200">
                <a:solidFill>
                  <a:srgbClr val="000000"/>
                </a:solidFill>
                <a:effectLst/>
                <a:latin typeface="Calibri"/>
                <a:ea typeface="Times New Roman" panose="02020603050405020304" pitchFamily="18" charset="0"/>
                <a:cs typeface="Calibri"/>
              </a:rPr>
              <a:t> will create </a:t>
            </a:r>
            <a:r>
              <a:rPr lang="en-US" sz="2200">
                <a:solidFill>
                  <a:srgbClr val="000000"/>
                </a:solidFill>
                <a:latin typeface="Calibri"/>
                <a:ea typeface="Times New Roman" panose="02020603050405020304" pitchFamily="18" charset="0"/>
                <a:cs typeface="Calibri"/>
              </a:rPr>
              <a:t>a shopping</a:t>
            </a:r>
            <a:r>
              <a:rPr lang="en-US" sz="2200">
                <a:solidFill>
                  <a:srgbClr val="000000"/>
                </a:solidFill>
                <a:effectLst/>
                <a:latin typeface="Calibri"/>
                <a:ea typeface="Times New Roman" panose="02020603050405020304" pitchFamily="18" charset="0"/>
                <a:cs typeface="Calibri"/>
              </a:rPr>
              <a:t> list for M/F </a:t>
            </a:r>
            <a:r>
              <a:rPr lang="en-US" sz="2200">
                <a:solidFill>
                  <a:srgbClr val="000000"/>
                </a:solidFill>
                <a:latin typeface="Calibri"/>
                <a:ea typeface="Times New Roman" panose="02020603050405020304" pitchFamily="18" charset="0"/>
                <a:cs typeface="Calibri"/>
              </a:rPr>
              <a:t>and/or</a:t>
            </a:r>
            <a:r>
              <a:rPr lang="en-US" sz="2200">
                <a:solidFill>
                  <a:srgbClr val="000000"/>
                </a:solidFill>
                <a:effectLst/>
                <a:latin typeface="Calibri"/>
                <a:ea typeface="Times New Roman" panose="02020603050405020304" pitchFamily="18" charset="0"/>
                <a:cs typeface="Calibri"/>
              </a:rPr>
              <a:t> G/S </a:t>
            </a:r>
            <a:r>
              <a:rPr lang="en-US" sz="2200">
                <a:solidFill>
                  <a:srgbClr val="000000"/>
                </a:solidFill>
                <a:latin typeface="Calibri"/>
                <a:ea typeface="Times New Roman" panose="02020603050405020304" pitchFamily="18" charset="0"/>
                <a:cs typeface="Calibri"/>
              </a:rPr>
              <a:t>dated</a:t>
            </a:r>
            <a:r>
              <a:rPr lang="en-US" sz="2200">
                <a:solidFill>
                  <a:srgbClr val="000000"/>
                </a:solidFill>
                <a:effectLst/>
                <a:latin typeface="Calibri"/>
                <a:ea typeface="Times New Roman" panose="02020603050405020304" pitchFamily="18" charset="0"/>
                <a:cs typeface="Calibri"/>
              </a:rPr>
              <a:t> </a:t>
            </a:r>
            <a:r>
              <a:rPr lang="en-US" sz="2200">
                <a:solidFill>
                  <a:srgbClr val="000000"/>
                </a:solidFill>
                <a:latin typeface="Calibri"/>
                <a:ea typeface="Times New Roman" panose="02020603050405020304" pitchFamily="18" charset="0"/>
                <a:cs typeface="Calibri"/>
              </a:rPr>
              <a:t>June 19th, which</a:t>
            </a:r>
            <a:r>
              <a:rPr lang="en-US" sz="2200">
                <a:solidFill>
                  <a:srgbClr val="000000"/>
                </a:solidFill>
                <a:effectLst/>
                <a:latin typeface="Calibri"/>
                <a:ea typeface="Times New Roman" panose="02020603050405020304" pitchFamily="18" charset="0"/>
                <a:cs typeface="Calibri"/>
              </a:rPr>
              <a:t> is a </a:t>
            </a:r>
            <a:r>
              <a:rPr lang="en-US" sz="2200">
                <a:solidFill>
                  <a:srgbClr val="000000"/>
                </a:solidFill>
                <a:latin typeface="Calibri"/>
                <a:ea typeface="Times New Roman" panose="02020603050405020304" pitchFamily="18" charset="0"/>
                <a:cs typeface="Calibri"/>
              </a:rPr>
              <a:t>holiday</a:t>
            </a:r>
            <a:r>
              <a:rPr lang="en-US" sz="2200">
                <a:solidFill>
                  <a:srgbClr val="000000"/>
                </a:solidFill>
                <a:effectLst/>
                <a:latin typeface="Calibri"/>
                <a:ea typeface="Times New Roman" panose="02020603050405020304" pitchFamily="18" charset="0"/>
                <a:cs typeface="Calibri"/>
              </a:rPr>
              <a:t>. This shopping list must be moved to the previous delivery </a:t>
            </a:r>
            <a:r>
              <a:rPr lang="en-US" sz="2200">
                <a:solidFill>
                  <a:srgbClr val="000000"/>
                </a:solidFill>
                <a:latin typeface="Calibri"/>
                <a:ea typeface="Times New Roman" panose="02020603050405020304" pitchFamily="18" charset="0"/>
                <a:cs typeface="Calibri"/>
              </a:rPr>
              <a:t>date for</a:t>
            </a:r>
            <a:r>
              <a:rPr lang="en-US" sz="2200">
                <a:solidFill>
                  <a:srgbClr val="000000"/>
                </a:solidFill>
                <a:effectLst/>
                <a:latin typeface="Calibri"/>
                <a:ea typeface="Times New Roman" panose="02020603050405020304" pitchFamily="18" charset="0"/>
                <a:cs typeface="Calibri"/>
              </a:rPr>
              <a:t> that vendor of </a:t>
            </a:r>
            <a:r>
              <a:rPr lang="en-US" sz="2200" b="1">
                <a:solidFill>
                  <a:srgbClr val="000000"/>
                </a:solidFill>
                <a:effectLst/>
                <a:highlight>
                  <a:srgbClr val="FFFF00"/>
                </a:highlight>
                <a:latin typeface="Calibri"/>
                <a:ea typeface="Times New Roman" panose="02020603050405020304" pitchFamily="18" charset="0"/>
                <a:cs typeface="Calibri"/>
              </a:rPr>
              <a:t>(June </a:t>
            </a:r>
            <a:r>
              <a:rPr lang="en-US" sz="2200" b="1">
                <a:solidFill>
                  <a:srgbClr val="000000"/>
                </a:solidFill>
                <a:highlight>
                  <a:srgbClr val="FFFF00"/>
                </a:highlight>
                <a:latin typeface="Calibri"/>
                <a:ea typeface="Times New Roman" panose="02020603050405020304" pitchFamily="18" charset="0"/>
                <a:cs typeface="Calibri"/>
              </a:rPr>
              <a:t>9th</a:t>
            </a:r>
            <a:r>
              <a:rPr lang="en-US" sz="2200" b="1">
                <a:solidFill>
                  <a:srgbClr val="000000"/>
                </a:solidFill>
                <a:effectLst/>
                <a:highlight>
                  <a:srgbClr val="FFFF00"/>
                </a:highlight>
                <a:latin typeface="Calibri"/>
                <a:ea typeface="Times New Roman" panose="02020603050405020304" pitchFamily="18" charset="0"/>
                <a:cs typeface="Calibri"/>
              </a:rPr>
              <a:t> – June 13th, 2025)</a:t>
            </a:r>
            <a:endParaRPr lang="en-US" sz="2200" b="1">
              <a:solidFill>
                <a:srgbClr val="000000"/>
              </a:solidFill>
              <a:highlight>
                <a:srgbClr val="FFFF00"/>
              </a:highlight>
              <a:latin typeface="Calibri"/>
              <a:cs typeface="Calibri"/>
            </a:endParaRPr>
          </a:p>
          <a:p>
            <a:pPr marL="457200" lvl="1" indent="0">
              <a:buNone/>
            </a:pPr>
            <a:endParaRPr lang="en-US" sz="2000" b="1">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0" indent="0">
              <a:buNone/>
            </a:pPr>
            <a:endParaRPr lang="en-US" sz="2400">
              <a:solidFill>
                <a:srgbClr val="000000"/>
              </a:solidFill>
            </a:endParaRPr>
          </a:p>
          <a:p>
            <a:pPr marL="0" indent="0">
              <a:buNone/>
            </a:pPr>
            <a:r>
              <a:rPr lang="en-US" sz="2400">
                <a:solidFill>
                  <a:srgbClr val="000000"/>
                </a:solidFill>
              </a:rPr>
              <a:t>				</a:t>
            </a:r>
          </a:p>
        </p:txBody>
      </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29850" y="409576"/>
            <a:ext cx="911396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Summer E-Z Steps May 2025</a:t>
            </a:r>
          </a:p>
        </p:txBody>
      </p:sp>
      <p:grpSp>
        <p:nvGrpSpPr>
          <p:cNvPr id="8" name="Group 7">
            <a:extLst>
              <a:ext uri="{FF2B5EF4-FFF2-40B4-BE49-F238E27FC236}">
                <a16:creationId xmlns:a16="http://schemas.microsoft.com/office/drawing/2014/main" id="{9CDA9D66-B880-B207-D9CA-5C1AFAA0E90E}"/>
              </a:ext>
            </a:extLst>
          </p:cNvPr>
          <p:cNvGrpSpPr/>
          <p:nvPr/>
        </p:nvGrpSpPr>
        <p:grpSpPr>
          <a:xfrm>
            <a:off x="1" y="6380263"/>
            <a:ext cx="9117062" cy="487262"/>
            <a:chOff x="28575" y="6370738"/>
            <a:chExt cx="9088487" cy="487262"/>
          </a:xfrm>
        </p:grpSpPr>
        <p:pic>
          <p:nvPicPr>
            <p:cNvPr id="14" name="Picture 13" descr="Logo&#10;&#10;Description automatically generated">
              <a:extLst>
                <a:ext uri="{FF2B5EF4-FFF2-40B4-BE49-F238E27FC236}">
                  <a16:creationId xmlns:a16="http://schemas.microsoft.com/office/drawing/2014/main" id="{7D965544-D4AB-5E93-5C4F-10633A22497C}"/>
                </a:ext>
              </a:extLst>
            </p:cNvPr>
            <p:cNvPicPr>
              <a:picLocks noChangeAspect="1"/>
            </p:cNvPicPr>
            <p:nvPr/>
          </p:nvPicPr>
          <p:blipFill>
            <a:blip r:embed="rId6"/>
            <a:stretch>
              <a:fillRect/>
            </a:stretch>
          </p:blipFill>
          <p:spPr>
            <a:xfrm>
              <a:off x="6385014" y="6370738"/>
              <a:ext cx="2732048" cy="468666"/>
            </a:xfrm>
            <a:prstGeom prst="rect">
              <a:avLst/>
            </a:prstGeom>
            <a:ln>
              <a:noFill/>
            </a:ln>
          </p:spPr>
        </p:pic>
        <p:sp>
          <p:nvSpPr>
            <p:cNvPr id="16" name="Rectangle 15">
              <a:extLst>
                <a:ext uri="{FF2B5EF4-FFF2-40B4-BE49-F238E27FC236}">
                  <a16:creationId xmlns:a16="http://schemas.microsoft.com/office/drawing/2014/main" id="{F34B494B-B537-3F38-3D46-FEC3F407D66B}"/>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13237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3422" y="1229387"/>
            <a:ext cx="8764204" cy="5060732"/>
          </a:xfrm>
        </p:spPr>
        <p:txBody>
          <a:bodyPr/>
          <a:lstStyle/>
          <a:p>
            <a:pPr marL="0" marR="0" lvl="0" indent="0">
              <a:lnSpc>
                <a:spcPct val="80000"/>
              </a:lnSpc>
              <a:spcBef>
                <a:spcPts val="0"/>
              </a:spcBef>
              <a:spcAft>
                <a:spcPts val="0"/>
              </a:spcAft>
              <a:buNone/>
              <a:tabLst>
                <a:tab pos="0" algn="l"/>
                <a:tab pos="457200" algn="l"/>
                <a:tab pos="845820" algn="l"/>
                <a:tab pos="1074420" algn="l"/>
                <a:tab pos="1280160" algn="l"/>
                <a:tab pos="1828800" algn="l"/>
              </a:tabLst>
            </a:pPr>
            <a:r>
              <a:rPr lang="en-US" sz="2200" b="1" dirty="0">
                <a:solidFill>
                  <a:srgbClr val="000000"/>
                </a:solidFill>
                <a:effectLst/>
                <a:ea typeface="Times New Roman" panose="02020603050405020304" pitchFamily="18" charset="0"/>
              </a:rPr>
              <a:t>2. Due on </a:t>
            </a:r>
            <a:r>
              <a:rPr lang="en-US" sz="2200" b="1" dirty="0">
                <a:solidFill>
                  <a:srgbClr val="000000"/>
                </a:solidFill>
                <a:effectLst/>
                <a:highlight>
                  <a:srgbClr val="FFFF00"/>
                </a:highlight>
                <a:ea typeface="Times New Roman" panose="02020603050405020304" pitchFamily="18" charset="0"/>
              </a:rPr>
              <a:t>May 27-28, 2025</a:t>
            </a:r>
            <a:r>
              <a:rPr lang="en-US" sz="2200" b="1" dirty="0">
                <a:solidFill>
                  <a:srgbClr val="000000"/>
                </a:solidFill>
                <a:effectLst/>
                <a:ea typeface="Times New Roman" panose="02020603050405020304" pitchFamily="18" charset="0"/>
              </a:rPr>
              <a:t>:</a:t>
            </a:r>
            <a:r>
              <a:rPr lang="en-US" sz="2200" b="1" dirty="0">
                <a:solidFill>
                  <a:srgbClr val="000000"/>
                </a:solidFill>
                <a:ea typeface="Times New Roman" panose="02020603050405020304" pitchFamily="18" charset="0"/>
              </a:rPr>
              <a:t> C</a:t>
            </a:r>
            <a:r>
              <a:rPr lang="en-US" sz="2200" b="1" dirty="0">
                <a:solidFill>
                  <a:srgbClr val="000000"/>
                </a:solidFill>
                <a:effectLst/>
                <a:ea typeface="Times New Roman" panose="02020603050405020304" pitchFamily="18" charset="0"/>
              </a:rPr>
              <a:t>omplete E-Z Steps for summer: </a:t>
            </a:r>
          </a:p>
          <a:p>
            <a:pPr marL="457200" marR="0">
              <a:lnSpc>
                <a:spcPct val="80000"/>
              </a:lnSpc>
              <a:spcBef>
                <a:spcPts val="0"/>
              </a:spcBef>
              <a:spcAft>
                <a:spcPts val="0"/>
              </a:spcAft>
              <a:tabLst>
                <a:tab pos="0" algn="l"/>
                <a:tab pos="457200" algn="l"/>
                <a:tab pos="845820" algn="l"/>
                <a:tab pos="1074420" algn="l"/>
                <a:tab pos="1280160" algn="l"/>
                <a:tab pos="1828800" algn="l"/>
              </a:tabLst>
            </a:pPr>
            <a:r>
              <a:rPr lang="en-US" sz="2200" b="1" dirty="0">
                <a:solidFill>
                  <a:srgbClr val="000000"/>
                </a:solidFill>
                <a:effectLst/>
                <a:ea typeface="Times New Roman" panose="02020603050405020304" pitchFamily="18" charset="0"/>
              </a:rPr>
              <a:t>Sites serving (EEC, RAP, BTB &amp; LAB Sum. Sch. Sum. Term. &amp; ESY)	</a:t>
            </a:r>
            <a:r>
              <a:rPr lang="en-US" sz="2200" dirty="0">
                <a:solidFill>
                  <a:srgbClr val="000000"/>
                </a:solidFill>
                <a:effectLst/>
                <a:ea typeface="Times New Roman" panose="02020603050405020304" pitchFamily="18" charset="0"/>
              </a:rPr>
              <a:t>			</a:t>
            </a:r>
          </a:p>
          <a:p>
            <a:pPr marL="114300" marR="0" indent="0">
              <a:lnSpc>
                <a:spcPct val="80000"/>
              </a:lnSpc>
              <a:spcBef>
                <a:spcPts val="0"/>
              </a:spcBef>
              <a:spcAft>
                <a:spcPts val="0"/>
              </a:spcAft>
              <a:buNone/>
              <a:tabLst>
                <a:tab pos="0" algn="l"/>
                <a:tab pos="457200" algn="l"/>
                <a:tab pos="845820" algn="l"/>
                <a:tab pos="1074420" algn="l"/>
                <a:tab pos="1280160" algn="l"/>
                <a:tab pos="1828800" algn="l"/>
              </a:tabLst>
            </a:pPr>
            <a:r>
              <a:rPr lang="en-US" sz="2200" dirty="0">
                <a:solidFill>
                  <a:srgbClr val="000000"/>
                </a:solidFill>
                <a:effectLst/>
                <a:ea typeface="Times New Roman" panose="02020603050405020304" pitchFamily="18" charset="0"/>
              </a:rPr>
              <a:t>	</a:t>
            </a:r>
          </a:p>
          <a:p>
            <a:pPr marL="228600" marR="0">
              <a:lnSpc>
                <a:spcPct val="80000"/>
              </a:lnSpc>
              <a:spcBef>
                <a:spcPts val="0"/>
              </a:spcBef>
              <a:spcAft>
                <a:spcPts val="0"/>
              </a:spcAft>
              <a:tabLst>
                <a:tab pos="0" algn="l"/>
                <a:tab pos="457200" algn="l"/>
                <a:tab pos="845820" algn="l"/>
                <a:tab pos="1074420" algn="l"/>
                <a:tab pos="1280160" algn="l"/>
                <a:tab pos="1828800" algn="l"/>
              </a:tabLst>
            </a:pPr>
            <a:r>
              <a:rPr lang="en-US" sz="2200" dirty="0">
                <a:solidFill>
                  <a:srgbClr val="000000"/>
                </a:solidFill>
                <a:effectLst/>
                <a:ea typeface="Times New Roman" panose="02020603050405020304" pitchFamily="18" charset="0"/>
              </a:rPr>
              <a:t>		     </a:t>
            </a:r>
            <a:r>
              <a:rPr lang="en-US" sz="2200" dirty="0">
                <a:solidFill>
                  <a:srgbClr val="000000"/>
                </a:solidFill>
                <a:ea typeface="Times New Roman" panose="02020603050405020304" pitchFamily="18" charset="0"/>
              </a:rPr>
              <a:t> </a:t>
            </a:r>
            <a:r>
              <a:rPr lang="en-US" sz="2200" dirty="0">
                <a:solidFill>
                  <a:srgbClr val="000000"/>
                </a:solidFill>
                <a:effectLst/>
                <a:ea typeface="Times New Roman" panose="02020603050405020304" pitchFamily="18" charset="0"/>
              </a:rPr>
              <a:t>_____ June </a:t>
            </a:r>
            <a:r>
              <a:rPr lang="en-US" sz="2200" dirty="0">
                <a:solidFill>
                  <a:srgbClr val="000000"/>
                </a:solidFill>
                <a:ea typeface="Times New Roman" panose="02020603050405020304" pitchFamily="18" charset="0"/>
              </a:rPr>
              <a:t>16</a:t>
            </a:r>
            <a:r>
              <a:rPr lang="en-US" sz="2200" dirty="0">
                <a:solidFill>
                  <a:srgbClr val="000000"/>
                </a:solidFill>
                <a:effectLst/>
                <a:ea typeface="Times New Roman" panose="02020603050405020304" pitchFamily="18" charset="0"/>
              </a:rPr>
              <a:t>, 2025 – June 20, 2025, </a:t>
            </a:r>
            <a:r>
              <a:rPr lang="en-US" sz="2000" dirty="0">
                <a:solidFill>
                  <a:srgbClr val="000000"/>
                </a:solidFill>
                <a:effectLst/>
                <a:highlight>
                  <a:srgbClr val="FFFF00"/>
                </a:highlight>
                <a:ea typeface="Times New Roman" panose="02020603050405020304" pitchFamily="18" charset="0"/>
              </a:rPr>
              <a:t>Due May 27</a:t>
            </a:r>
          </a:p>
          <a:p>
            <a:r>
              <a:rPr lang="en-US" sz="2200" dirty="0">
                <a:solidFill>
                  <a:srgbClr val="000000"/>
                </a:solidFill>
                <a:effectLst/>
                <a:ea typeface="Times New Roman" panose="02020603050405020304" pitchFamily="18" charset="0"/>
              </a:rPr>
              <a:t>		     _____ June 23, 2025 – June 27, 2025, </a:t>
            </a:r>
            <a:r>
              <a:rPr lang="en-US" sz="2000" dirty="0">
                <a:solidFill>
                  <a:srgbClr val="000000"/>
                </a:solidFill>
                <a:effectLst/>
                <a:highlight>
                  <a:srgbClr val="FFFF00"/>
                </a:highlight>
                <a:ea typeface="Times New Roman" panose="02020603050405020304" pitchFamily="18" charset="0"/>
              </a:rPr>
              <a:t>Due May 28</a:t>
            </a:r>
            <a:endParaRPr lang="en-US" sz="2200" dirty="0">
              <a:solidFill>
                <a:srgbClr val="000000"/>
              </a:solidFill>
              <a:effectLst/>
              <a:highlight>
                <a:srgbClr val="FFFF00"/>
              </a:highlight>
              <a:ea typeface="Times New Roman" panose="02020603050405020304" pitchFamily="18" charset="0"/>
              <a:cs typeface="Calibri"/>
            </a:endParaRPr>
          </a:p>
          <a:p>
            <a:pPr marL="0" indent="0">
              <a:buNone/>
              <a:tabLst>
                <a:tab pos="0" algn="l"/>
                <a:tab pos="457200" algn="l"/>
                <a:tab pos="845820" algn="l"/>
                <a:tab pos="1074420" algn="l"/>
                <a:tab pos="1280160" algn="l"/>
                <a:tab pos="1828800" algn="l"/>
              </a:tabLst>
            </a:pPr>
            <a:endParaRPr lang="en-US" sz="2000" b="1" dirty="0">
              <a:solidFill>
                <a:srgbClr val="000000"/>
              </a:solidFill>
              <a:latin typeface="Calibri"/>
              <a:ea typeface="Times New Roman" panose="02020603050405020304" pitchFamily="18" charset="0"/>
              <a:cs typeface="Calibri"/>
            </a:endParaRPr>
          </a:p>
          <a:p>
            <a:pPr marL="0" indent="0">
              <a:buNone/>
              <a:tabLst>
                <a:tab pos="0" algn="l"/>
                <a:tab pos="457200" algn="l"/>
                <a:tab pos="845820" algn="l"/>
                <a:tab pos="1074420" algn="l"/>
                <a:tab pos="1280160" algn="l"/>
                <a:tab pos="1828800" algn="l"/>
              </a:tabLst>
            </a:pPr>
            <a:r>
              <a:rPr lang="en-US" sz="2000" b="1" dirty="0">
                <a:solidFill>
                  <a:srgbClr val="000000"/>
                </a:solidFill>
                <a:latin typeface="Calibri"/>
                <a:ea typeface="Times New Roman" panose="02020603050405020304" pitchFamily="18" charset="0"/>
                <a:cs typeface="Calibri"/>
              </a:rPr>
              <a:t>NOTE:</a:t>
            </a:r>
            <a:r>
              <a:rPr lang="en-US" sz="2000" dirty="0">
                <a:solidFill>
                  <a:srgbClr val="000000"/>
                </a:solidFill>
                <a:latin typeface="Calibri"/>
                <a:ea typeface="Times New Roman" panose="02020603050405020304" pitchFamily="18" charset="0"/>
                <a:cs typeface="Calibri"/>
              </a:rPr>
              <a:t> </a:t>
            </a:r>
            <a:r>
              <a:rPr lang="en-US" sz="2200" dirty="0">
                <a:solidFill>
                  <a:srgbClr val="000000"/>
                </a:solidFill>
                <a:effectLst/>
                <a:latin typeface="Calibri" panose="020F0502020204030204" pitchFamily="34" charset="0"/>
                <a:ea typeface="Times New Roman" panose="02020603050405020304" pitchFamily="18" charset="0"/>
              </a:rPr>
              <a:t>This will create shopping list for M</a:t>
            </a:r>
            <a:r>
              <a:rPr lang="en-US" sz="2200" dirty="0">
                <a:solidFill>
                  <a:srgbClr val="000000"/>
                </a:solidFill>
                <a:latin typeface="Calibri" panose="020F0502020204030204" pitchFamily="34" charset="0"/>
                <a:ea typeface="Times New Roman" panose="02020603050405020304" pitchFamily="18" charset="0"/>
              </a:rPr>
              <a:t>eat/Frozen</a:t>
            </a:r>
            <a:r>
              <a:rPr lang="en-US" sz="2200" dirty="0">
                <a:solidFill>
                  <a:srgbClr val="000000"/>
                </a:solidFill>
                <a:effectLst/>
                <a:latin typeface="Calibri" panose="020F0502020204030204" pitchFamily="34" charset="0"/>
                <a:ea typeface="Times New Roman" panose="02020603050405020304" pitchFamily="18" charset="0"/>
              </a:rPr>
              <a:t> delivery for July 4</a:t>
            </a:r>
            <a:r>
              <a:rPr lang="en-US" sz="2200" baseline="30000" dirty="0">
                <a:solidFill>
                  <a:srgbClr val="000000"/>
                </a:solidFill>
                <a:effectLst/>
                <a:latin typeface="Calibri" panose="020F0502020204030204" pitchFamily="34" charset="0"/>
                <a:ea typeface="Times New Roman" panose="02020603050405020304" pitchFamily="18" charset="0"/>
              </a:rPr>
              <a:t>th</a:t>
            </a:r>
            <a:r>
              <a:rPr lang="en-US" sz="2200" dirty="0">
                <a:solidFill>
                  <a:srgbClr val="000000"/>
                </a:solidFill>
                <a:latin typeface="Calibri" panose="020F0502020204030204" pitchFamily="34" charset="0"/>
                <a:ea typeface="Times New Roman" panose="02020603050405020304" pitchFamily="18" charset="0"/>
              </a:rPr>
              <a:t> </a:t>
            </a:r>
            <a:r>
              <a:rPr lang="en-US" sz="2200" dirty="0">
                <a:solidFill>
                  <a:srgbClr val="000000"/>
                </a:solidFill>
                <a:effectLst/>
                <a:latin typeface="Calibri" panose="020F0502020204030204" pitchFamily="34" charset="0"/>
                <a:ea typeface="Times New Roman" panose="02020603050405020304" pitchFamily="18" charset="0"/>
              </a:rPr>
              <a:t>Holiday, these shopping list must be moved to the last scheduled delivery for vendor</a:t>
            </a:r>
            <a:endParaRPr lang="en-US" sz="2200" b="1" dirty="0">
              <a:solidFill>
                <a:srgbClr val="000000"/>
              </a:solidFill>
            </a:endParaRPr>
          </a:p>
          <a:p>
            <a:pPr lvl="1">
              <a:buFont typeface="Wingdings" panose="05000000000000000000" pitchFamily="2" charset="2"/>
              <a:buChar char="Ø"/>
            </a:pPr>
            <a:endParaRPr lang="en-US" sz="2000" b="1" dirty="0">
              <a:solidFill>
                <a:srgbClr val="000000"/>
              </a:solidFill>
            </a:endParaRPr>
          </a:p>
          <a:p>
            <a:pPr lvl="1">
              <a:buFont typeface="Wingdings" panose="05000000000000000000" pitchFamily="2" charset="2"/>
              <a:buChar char="Ø"/>
            </a:pPr>
            <a:endParaRPr lang="en-US" sz="2000" dirty="0">
              <a:solidFill>
                <a:srgbClr val="000000"/>
              </a:solidFill>
            </a:endParaRPr>
          </a:p>
          <a:p>
            <a:pPr lvl="1">
              <a:buFont typeface="Wingdings" panose="05000000000000000000" pitchFamily="2" charset="2"/>
              <a:buChar char="Ø"/>
            </a:pPr>
            <a:endParaRPr lang="en-US" sz="2000" dirty="0">
              <a:solidFill>
                <a:srgbClr val="000000"/>
              </a:solidFill>
            </a:endParaRPr>
          </a:p>
          <a:p>
            <a:pPr marL="0" indent="0">
              <a:buNone/>
            </a:pPr>
            <a:endParaRPr lang="en-US" sz="2400" dirty="0">
              <a:solidFill>
                <a:srgbClr val="000000"/>
              </a:solidFill>
            </a:endParaRPr>
          </a:p>
          <a:p>
            <a:pPr marL="0" indent="0">
              <a:buNone/>
            </a:pPr>
            <a:r>
              <a:rPr lang="en-US" sz="2400" dirty="0">
                <a:solidFill>
                  <a:srgbClr val="000000"/>
                </a:solidFill>
              </a:rPr>
              <a:t>				</a:t>
            </a:r>
          </a:p>
        </p:txBody>
      </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2" y="409576"/>
            <a:ext cx="9140442"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Summer E-Z Steps  </a:t>
            </a:r>
          </a:p>
        </p:txBody>
      </p:sp>
      <p:sp>
        <p:nvSpPr>
          <p:cNvPr id="6" name="Rectangle 5">
            <a:extLst>
              <a:ext uri="{FF2B5EF4-FFF2-40B4-BE49-F238E27FC236}">
                <a16:creationId xmlns:a16="http://schemas.microsoft.com/office/drawing/2014/main" id="{D2DADCAC-9678-4E55-3212-F82F2498BB03}"/>
              </a:ext>
            </a:extLst>
          </p:cNvPr>
          <p:cNvSpPr/>
          <p:nvPr/>
        </p:nvSpPr>
        <p:spPr>
          <a:xfrm>
            <a:off x="1" y="6403323"/>
            <a:ext cx="9144000" cy="454677"/>
          </a:xfrm>
          <a:prstGeom prst="rect">
            <a:avLst/>
          </a:prstGeom>
          <a:solidFill>
            <a:srgbClr val="EEE2D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CB76DE95-41E3-FA91-B158-140D49DEE47F}"/>
              </a:ext>
            </a:extLst>
          </p:cNvPr>
          <p:cNvGrpSpPr/>
          <p:nvPr/>
        </p:nvGrpSpPr>
        <p:grpSpPr>
          <a:xfrm>
            <a:off x="1" y="6380263"/>
            <a:ext cx="9117062" cy="487262"/>
            <a:chOff x="28575" y="6370738"/>
            <a:chExt cx="9088487" cy="487262"/>
          </a:xfrm>
        </p:grpSpPr>
        <p:pic>
          <p:nvPicPr>
            <p:cNvPr id="4" name="Picture 3" descr="Logo&#10;&#10;Description automatically generated">
              <a:extLst>
                <a:ext uri="{FF2B5EF4-FFF2-40B4-BE49-F238E27FC236}">
                  <a16:creationId xmlns:a16="http://schemas.microsoft.com/office/drawing/2014/main" id="{79381844-CEDC-E62F-EAF5-F49DB12EC851}"/>
                </a:ext>
              </a:extLst>
            </p:cNvPr>
            <p:cNvPicPr>
              <a:picLocks noChangeAspect="1"/>
            </p:cNvPicPr>
            <p:nvPr/>
          </p:nvPicPr>
          <p:blipFill>
            <a:blip r:embed="rId6"/>
            <a:stretch>
              <a:fillRect/>
            </a:stretch>
          </p:blipFill>
          <p:spPr>
            <a:xfrm>
              <a:off x="6385014" y="6370738"/>
              <a:ext cx="2732048" cy="468666"/>
            </a:xfrm>
            <a:prstGeom prst="rect">
              <a:avLst/>
            </a:prstGeom>
            <a:ln>
              <a:noFill/>
            </a:ln>
          </p:spPr>
        </p:pic>
        <p:sp>
          <p:nvSpPr>
            <p:cNvPr id="5" name="Rectangle 4">
              <a:extLst>
                <a:ext uri="{FF2B5EF4-FFF2-40B4-BE49-F238E27FC236}">
                  <a16:creationId xmlns:a16="http://schemas.microsoft.com/office/drawing/2014/main" id="{04C7FCBC-9BAB-190F-A441-6B2C1F940EBB}"/>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Picture 2" descr="What's open, closed for Juneteenth federal holiday Monday - KSTP.com 5  Eyewitness News">
            <a:extLst>
              <a:ext uri="{FF2B5EF4-FFF2-40B4-BE49-F238E27FC236}">
                <a16:creationId xmlns:a16="http://schemas.microsoft.com/office/drawing/2014/main" id="{1539F4BB-81F4-E2B3-AF3E-82E65E3952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468" y="4865773"/>
            <a:ext cx="2003033" cy="13477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July 4th Celebrations to Choose From In and Around Osceola County!">
            <a:extLst>
              <a:ext uri="{FF2B5EF4-FFF2-40B4-BE49-F238E27FC236}">
                <a16:creationId xmlns:a16="http://schemas.microsoft.com/office/drawing/2014/main" id="{EFF483B3-DAC8-54B4-6C1E-BE2D3A72AC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0501" y="4809688"/>
            <a:ext cx="2227046" cy="1503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213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32C422C-D87F-3F4E-C427-5C9AE6A86461}"/>
              </a:ext>
            </a:extLst>
          </p:cNvPr>
          <p:cNvSpPr/>
          <p:nvPr/>
        </p:nvSpPr>
        <p:spPr>
          <a:xfrm>
            <a:off x="170510" y="2148767"/>
            <a:ext cx="4244091" cy="3003626"/>
          </a:xfrm>
          <a:prstGeom prst="ellipse">
            <a:avLst/>
          </a:prstGeom>
          <a:solidFill>
            <a:srgbClr val="000000">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454677"/>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3422" y="1229387"/>
            <a:ext cx="8764204" cy="5060732"/>
          </a:xfrm>
        </p:spPr>
        <p:txBody>
          <a:bodyPr/>
          <a:lstStyle/>
          <a:p>
            <a:pPr marL="0" marR="0" indent="0">
              <a:lnSpc>
                <a:spcPct val="80000"/>
              </a:lnSpc>
              <a:spcBef>
                <a:spcPts val="0"/>
              </a:spcBef>
              <a:spcAft>
                <a:spcPts val="0"/>
              </a:spcAft>
              <a:buNone/>
              <a:tabLst>
                <a:tab pos="0" algn="l"/>
                <a:tab pos="457200" algn="l"/>
                <a:tab pos="845820" algn="l"/>
                <a:tab pos="1074420" algn="l"/>
                <a:tab pos="1280160" algn="l"/>
                <a:tab pos="1828800" algn="l"/>
              </a:tabLst>
            </a:pPr>
            <a:r>
              <a:rPr lang="en-US" sz="2400">
                <a:solidFill>
                  <a:srgbClr val="000000"/>
                </a:solidFill>
                <a:effectLst/>
                <a:latin typeface="Calibri"/>
                <a:ea typeface="Times New Roman" panose="02020603050405020304" pitchFamily="18" charset="0"/>
                <a:cs typeface="Calibri"/>
              </a:rPr>
              <a:t>When editing </a:t>
            </a:r>
            <a:r>
              <a:rPr lang="en-US" sz="2400">
                <a:solidFill>
                  <a:srgbClr val="000000"/>
                </a:solidFill>
                <a:latin typeface="Calibri"/>
                <a:ea typeface="Times New Roman" panose="02020603050405020304" pitchFamily="18" charset="0"/>
                <a:cs typeface="Calibri"/>
              </a:rPr>
              <a:t>the</a:t>
            </a:r>
            <a:r>
              <a:rPr lang="en-US" sz="2400">
                <a:solidFill>
                  <a:srgbClr val="000000"/>
                </a:solidFill>
                <a:effectLst/>
                <a:latin typeface="Calibri"/>
                <a:ea typeface="Times New Roman" panose="02020603050405020304" pitchFamily="18" charset="0"/>
                <a:cs typeface="Calibri"/>
              </a:rPr>
              <a:t> </a:t>
            </a:r>
            <a:r>
              <a:rPr lang="en-US" sz="2400">
                <a:solidFill>
                  <a:srgbClr val="000000"/>
                </a:solidFill>
                <a:latin typeface="Calibri"/>
                <a:ea typeface="Times New Roman" panose="02020603050405020304" pitchFamily="18" charset="0"/>
                <a:cs typeface="Calibri"/>
              </a:rPr>
              <a:t>shopping</a:t>
            </a:r>
            <a:r>
              <a:rPr lang="en-US" sz="2400">
                <a:solidFill>
                  <a:srgbClr val="000000"/>
                </a:solidFill>
                <a:effectLst/>
                <a:latin typeface="Calibri"/>
                <a:ea typeface="Times New Roman" panose="02020603050405020304" pitchFamily="18" charset="0"/>
                <a:cs typeface="Calibri"/>
              </a:rPr>
              <a:t> </a:t>
            </a:r>
            <a:r>
              <a:rPr lang="en-US" sz="2400">
                <a:solidFill>
                  <a:srgbClr val="000000"/>
                </a:solidFill>
                <a:latin typeface="Calibri"/>
                <a:ea typeface="Times New Roman" panose="02020603050405020304" pitchFamily="18" charset="0"/>
                <a:cs typeface="Calibri"/>
              </a:rPr>
              <a:t>list</a:t>
            </a:r>
            <a:r>
              <a:rPr lang="en-US" sz="2400">
                <a:solidFill>
                  <a:srgbClr val="000000"/>
                </a:solidFill>
                <a:effectLst/>
                <a:latin typeface="Calibri"/>
                <a:ea typeface="Times New Roman" panose="02020603050405020304" pitchFamily="18" charset="0"/>
                <a:cs typeface="Calibri"/>
              </a:rPr>
              <a:t>, don’t forget to add condiments, paper goods, and supplies to support </a:t>
            </a:r>
            <a:r>
              <a:rPr lang="en-US" sz="2400">
                <a:solidFill>
                  <a:srgbClr val="000000"/>
                </a:solidFill>
                <a:latin typeface="Calibri"/>
                <a:ea typeface="Times New Roman" panose="02020603050405020304" pitchFamily="18" charset="0"/>
                <a:cs typeface="Calibri"/>
              </a:rPr>
              <a:t>the</a:t>
            </a:r>
            <a:r>
              <a:rPr lang="en-US" sz="2400">
                <a:solidFill>
                  <a:srgbClr val="000000"/>
                </a:solidFill>
                <a:effectLst/>
                <a:latin typeface="Calibri"/>
                <a:ea typeface="Times New Roman" panose="02020603050405020304" pitchFamily="18" charset="0"/>
                <a:cs typeface="Calibri"/>
              </a:rPr>
              <a:t> summer programs.</a:t>
            </a:r>
            <a:endParaRPr lang="en-US" sz="1800" i="1">
              <a:solidFill>
                <a:srgbClr val="000000"/>
              </a:solidFill>
              <a:highlight>
                <a:srgbClr val="FFFF00"/>
              </a:highlight>
              <a:latin typeface="Calibri"/>
              <a:ea typeface="Times New Roman" panose="02020603050405020304" pitchFamily="18" charset="0"/>
              <a:cs typeface="Calibri"/>
            </a:endParaRPr>
          </a:p>
          <a:p>
            <a:pPr marL="0" marR="0" lvl="0" indent="0">
              <a:spcBef>
                <a:spcPts val="0"/>
              </a:spcBef>
              <a:spcAft>
                <a:spcPts val="0"/>
              </a:spcAft>
              <a:buNone/>
              <a:tabLst>
                <a:tab pos="0" algn="l"/>
                <a:tab pos="457200" algn="l"/>
                <a:tab pos="845820" algn="l"/>
                <a:tab pos="1074420" algn="l"/>
                <a:tab pos="1280160" algn="l"/>
                <a:tab pos="1828800" algn="l"/>
              </a:tabLst>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0" indent="0">
              <a:buNone/>
            </a:pPr>
            <a:endParaRPr lang="en-US" sz="2400">
              <a:solidFill>
                <a:srgbClr val="000000"/>
              </a:solidFill>
            </a:endParaRPr>
          </a:p>
          <a:p>
            <a:pPr marL="0" indent="0">
              <a:buNone/>
            </a:pPr>
            <a:r>
              <a:rPr lang="en-US" sz="2400">
                <a:solidFill>
                  <a:srgbClr val="000000"/>
                </a:solidFill>
              </a:rPr>
              <a:t>				</a:t>
            </a:r>
          </a:p>
        </p:txBody>
      </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2" y="409576"/>
            <a:ext cx="9140442"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Shopping List</a:t>
            </a:r>
          </a:p>
        </p:txBody>
      </p:sp>
      <p:sp>
        <p:nvSpPr>
          <p:cNvPr id="6" name="Rectangle 5">
            <a:extLst>
              <a:ext uri="{FF2B5EF4-FFF2-40B4-BE49-F238E27FC236}">
                <a16:creationId xmlns:a16="http://schemas.microsoft.com/office/drawing/2014/main" id="{D2DADCAC-9678-4E55-3212-F82F2498BB03}"/>
              </a:ext>
            </a:extLst>
          </p:cNvPr>
          <p:cNvSpPr/>
          <p:nvPr/>
        </p:nvSpPr>
        <p:spPr>
          <a:xfrm>
            <a:off x="1" y="6403323"/>
            <a:ext cx="9144000" cy="454677"/>
          </a:xfrm>
          <a:prstGeom prst="rect">
            <a:avLst/>
          </a:prstGeom>
          <a:solidFill>
            <a:srgbClr val="EEE2D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CB76DE95-41E3-FA91-B158-140D49DEE47F}"/>
              </a:ext>
            </a:extLst>
          </p:cNvPr>
          <p:cNvGrpSpPr/>
          <p:nvPr/>
        </p:nvGrpSpPr>
        <p:grpSpPr>
          <a:xfrm>
            <a:off x="1" y="6380263"/>
            <a:ext cx="9117062" cy="487262"/>
            <a:chOff x="28575" y="6370738"/>
            <a:chExt cx="9088487" cy="487262"/>
          </a:xfrm>
        </p:grpSpPr>
        <p:pic>
          <p:nvPicPr>
            <p:cNvPr id="4" name="Picture 3" descr="Logo&#10;&#10;Description automatically generated">
              <a:extLst>
                <a:ext uri="{FF2B5EF4-FFF2-40B4-BE49-F238E27FC236}">
                  <a16:creationId xmlns:a16="http://schemas.microsoft.com/office/drawing/2014/main" id="{79381844-CEDC-E62F-EAF5-F49DB12EC851}"/>
                </a:ext>
              </a:extLst>
            </p:cNvPr>
            <p:cNvPicPr>
              <a:picLocks noChangeAspect="1"/>
            </p:cNvPicPr>
            <p:nvPr/>
          </p:nvPicPr>
          <p:blipFill>
            <a:blip r:embed="rId6"/>
            <a:stretch>
              <a:fillRect/>
            </a:stretch>
          </p:blipFill>
          <p:spPr>
            <a:xfrm>
              <a:off x="6385014" y="6370738"/>
              <a:ext cx="2732048" cy="468666"/>
            </a:xfrm>
            <a:prstGeom prst="rect">
              <a:avLst/>
            </a:prstGeom>
            <a:ln>
              <a:noFill/>
            </a:ln>
          </p:spPr>
        </p:pic>
        <p:sp>
          <p:nvSpPr>
            <p:cNvPr id="5" name="Rectangle 4">
              <a:extLst>
                <a:ext uri="{FF2B5EF4-FFF2-40B4-BE49-F238E27FC236}">
                  <a16:creationId xmlns:a16="http://schemas.microsoft.com/office/drawing/2014/main" id="{04C7FCBC-9BAB-190F-A441-6B2C1F940EBB}"/>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C4C49C7D-E308-ED41-8907-C0408ADA19AB}"/>
              </a:ext>
            </a:extLst>
          </p:cNvPr>
          <p:cNvSpPr txBox="1"/>
          <p:nvPr/>
        </p:nvSpPr>
        <p:spPr>
          <a:xfrm>
            <a:off x="4620976" y="2225737"/>
            <a:ext cx="4319562" cy="2893100"/>
          </a:xfrm>
          <a:prstGeom prst="rect">
            <a:avLst/>
          </a:prstGeom>
          <a:noFill/>
        </p:spPr>
        <p:txBody>
          <a:bodyPr wrap="square" lIns="91440" tIns="45720" rIns="91440" bIns="45720" rtlCol="0" anchor="t">
            <a:spAutoFit/>
          </a:bodyPr>
          <a:lstStyle/>
          <a:p>
            <a:pPr marL="340995" marR="0" lvl="0" indent="-340995"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600" i="0" u="none" strike="noStrike" kern="1200" cap="none" spc="0" normalizeH="0" baseline="0" noProof="0">
                <a:ln>
                  <a:noFill/>
                </a:ln>
                <a:solidFill>
                  <a:srgbClr val="070707"/>
                </a:solidFill>
                <a:effectLst/>
                <a:uLnTx/>
                <a:uFillTx/>
                <a:ea typeface="+mn-ea"/>
                <a:cs typeface="+mn-cs"/>
              </a:rPr>
              <a:t>EEC</a:t>
            </a:r>
            <a:endParaRPr lang="en-US" sz="2600" i="0" u="none" strike="noStrike" kern="1200" cap="none" spc="0" normalizeH="0" baseline="0" noProof="0">
              <a:ln>
                <a:noFill/>
              </a:ln>
              <a:solidFill>
                <a:srgbClr val="070707"/>
              </a:solidFill>
              <a:effectLst/>
              <a:uLnTx/>
              <a:uFillTx/>
              <a:cs typeface="Calibri"/>
            </a:endParaRPr>
          </a:p>
          <a:p>
            <a:pPr marL="340995" indent="-340995">
              <a:buFont typeface="Wingdings" panose="05000000000000000000" pitchFamily="2" charset="2"/>
              <a:buChar char="Ø"/>
              <a:defRPr/>
            </a:pPr>
            <a:r>
              <a:rPr kumimoji="0" lang="en-US" sz="2600" i="0" u="none" strike="noStrike" kern="1200" cap="none" spc="0" normalizeH="0" baseline="0" noProof="0">
                <a:ln>
                  <a:noFill/>
                </a:ln>
                <a:solidFill>
                  <a:srgbClr val="070707"/>
                </a:solidFill>
                <a:effectLst/>
                <a:uLnTx/>
                <a:uFillTx/>
                <a:ea typeface="+mn-ea"/>
                <a:cs typeface="+mn-cs"/>
              </a:rPr>
              <a:t>RAP</a:t>
            </a:r>
            <a:r>
              <a:rPr lang="en-US" sz="2600">
                <a:solidFill>
                  <a:srgbClr val="070707"/>
                </a:solidFill>
              </a:rPr>
              <a:t> </a:t>
            </a:r>
            <a:endParaRPr lang="en-US" sz="2600" i="0" u="none" strike="noStrike" kern="1200" cap="none" spc="0" normalizeH="0" baseline="0" noProof="0">
              <a:ln>
                <a:noFill/>
              </a:ln>
              <a:solidFill>
                <a:srgbClr val="070707"/>
              </a:solidFill>
              <a:effectLst/>
              <a:uLnTx/>
              <a:uFillTx/>
              <a:cs typeface="Calibri"/>
            </a:endParaRPr>
          </a:p>
          <a:p>
            <a:pPr marL="340995" indent="-340995">
              <a:buFont typeface="Wingdings" panose="05000000000000000000" pitchFamily="2" charset="2"/>
              <a:buChar char="Ø"/>
              <a:defRPr/>
            </a:pPr>
            <a:r>
              <a:rPr kumimoji="0" lang="en-US" sz="2600" i="0" u="none" strike="noStrike" kern="1200" cap="none" spc="0" normalizeH="0" baseline="0" noProof="0">
                <a:ln>
                  <a:noFill/>
                </a:ln>
                <a:solidFill>
                  <a:srgbClr val="070707"/>
                </a:solidFill>
                <a:effectLst/>
                <a:uLnTx/>
                <a:uFillTx/>
                <a:ea typeface="+mn-ea"/>
                <a:cs typeface="+mn-cs"/>
              </a:rPr>
              <a:t>BTB</a:t>
            </a:r>
            <a:r>
              <a:rPr lang="en-US" sz="2600">
                <a:solidFill>
                  <a:srgbClr val="070707"/>
                </a:solidFill>
              </a:rPr>
              <a:t> </a:t>
            </a:r>
            <a:endParaRPr lang="en-US" sz="2600" i="0" u="none" strike="noStrike" kern="1200" cap="none" spc="0" normalizeH="0" baseline="0" noProof="0">
              <a:ln>
                <a:noFill/>
              </a:ln>
              <a:solidFill>
                <a:srgbClr val="070707"/>
              </a:solidFill>
              <a:effectLst/>
              <a:uLnTx/>
              <a:uFillTx/>
              <a:cs typeface="Calibri"/>
            </a:endParaRPr>
          </a:p>
          <a:p>
            <a:pPr marL="340995" marR="0" lvl="0" indent="-340995"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600" i="0" u="none" strike="noStrike" kern="1200" cap="none" spc="0" normalizeH="0" baseline="0" noProof="0">
                <a:ln>
                  <a:noFill/>
                </a:ln>
                <a:solidFill>
                  <a:srgbClr val="070707"/>
                </a:solidFill>
                <a:effectLst/>
                <a:uLnTx/>
                <a:uFillTx/>
                <a:ea typeface="+mn-ea"/>
                <a:cs typeface="+mn-cs"/>
              </a:rPr>
              <a:t>LAB</a:t>
            </a:r>
            <a:endParaRPr lang="en-US" sz="2600" i="0" u="none" strike="noStrike" kern="1200" cap="none" spc="0" normalizeH="0" baseline="0" noProof="0">
              <a:ln>
                <a:noFill/>
              </a:ln>
              <a:solidFill>
                <a:srgbClr val="070707"/>
              </a:solidFill>
              <a:effectLst/>
              <a:uLnTx/>
              <a:uFillTx/>
              <a:cs typeface="Calibri"/>
            </a:endParaRPr>
          </a:p>
          <a:p>
            <a:pPr marL="340995" indent="-340995">
              <a:buFont typeface="Wingdings" panose="05000000000000000000" pitchFamily="2" charset="2"/>
              <a:buChar char="Ø"/>
              <a:defRPr/>
            </a:pPr>
            <a:r>
              <a:rPr kumimoji="0" lang="en-US" sz="2600" i="0" u="none" strike="noStrike" kern="1200" cap="none" spc="0" normalizeH="0" baseline="0" noProof="0">
                <a:ln>
                  <a:noFill/>
                </a:ln>
                <a:solidFill>
                  <a:srgbClr val="070707"/>
                </a:solidFill>
                <a:effectLst/>
                <a:uLnTx/>
                <a:uFillTx/>
                <a:ea typeface="+mn-ea"/>
                <a:cs typeface="+mn-cs"/>
              </a:rPr>
              <a:t>Summer School</a:t>
            </a:r>
            <a:r>
              <a:rPr lang="en-US" sz="2600">
                <a:solidFill>
                  <a:srgbClr val="070707"/>
                </a:solidFill>
              </a:rPr>
              <a:t> TK-8</a:t>
            </a:r>
            <a:endParaRPr lang="en-US" sz="2600" i="0" u="none" strike="noStrike" kern="1200" cap="none" spc="0" normalizeH="0" baseline="0" noProof="0">
              <a:ln>
                <a:noFill/>
              </a:ln>
              <a:solidFill>
                <a:srgbClr val="070707"/>
              </a:solidFill>
              <a:effectLst/>
              <a:uLnTx/>
              <a:uFillTx/>
              <a:cs typeface="Calibri"/>
            </a:endParaRPr>
          </a:p>
          <a:p>
            <a:pPr marL="340995" indent="-340995">
              <a:buFont typeface="Wingdings" panose="05000000000000000000" pitchFamily="2" charset="2"/>
              <a:buChar char="Ø"/>
              <a:defRPr/>
            </a:pPr>
            <a:r>
              <a:rPr lang="en-US" sz="2600">
                <a:solidFill>
                  <a:srgbClr val="070707"/>
                </a:solidFill>
                <a:cs typeface="Calibri"/>
              </a:rPr>
              <a:t>Extended School Year (ESY)</a:t>
            </a:r>
          </a:p>
          <a:p>
            <a:pPr marL="340995" indent="-340995">
              <a:buFont typeface="Wingdings" panose="05000000000000000000" pitchFamily="2" charset="2"/>
              <a:buChar char="Ø"/>
              <a:defRPr/>
            </a:pPr>
            <a:r>
              <a:rPr kumimoji="0" lang="en-US" sz="2600" i="0" u="none" strike="noStrike" kern="1200" cap="none" spc="0" normalizeH="0" baseline="0" noProof="0">
                <a:ln>
                  <a:noFill/>
                </a:ln>
                <a:solidFill>
                  <a:srgbClr val="070707"/>
                </a:solidFill>
                <a:effectLst/>
                <a:uLnTx/>
                <a:uFillTx/>
                <a:ea typeface="+mn-ea"/>
                <a:cs typeface="+mn-cs"/>
              </a:rPr>
              <a:t>Summer Term</a:t>
            </a:r>
            <a:r>
              <a:rPr lang="en-US" sz="2600">
                <a:solidFill>
                  <a:srgbClr val="070707"/>
                </a:solidFill>
              </a:rPr>
              <a:t> HS </a:t>
            </a:r>
            <a:endParaRPr lang="en-US" sz="2600" i="0" u="none" strike="noStrike" kern="1200" cap="none" spc="0" normalizeH="0" baseline="0" noProof="0">
              <a:ln>
                <a:noFill/>
              </a:ln>
              <a:solidFill>
                <a:srgbClr val="070707"/>
              </a:solidFill>
              <a:effectLst/>
              <a:uLnTx/>
              <a:uFillTx/>
              <a:cs typeface="Calibri"/>
            </a:endParaRPr>
          </a:p>
        </p:txBody>
      </p:sp>
      <p:pic>
        <p:nvPicPr>
          <p:cNvPr id="8" name="Picture 7" descr="A blue cloud with white text&#10;&#10;Description automatically generated">
            <a:extLst>
              <a:ext uri="{FF2B5EF4-FFF2-40B4-BE49-F238E27FC236}">
                <a16:creationId xmlns:a16="http://schemas.microsoft.com/office/drawing/2014/main" id="{E611396B-AFF6-1F42-3F77-8B62B2F731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462" y="1774270"/>
            <a:ext cx="4104090" cy="4104090"/>
          </a:xfrm>
          <a:prstGeom prst="rect">
            <a:avLst/>
          </a:prstGeom>
        </p:spPr>
      </p:pic>
      <p:pic>
        <p:nvPicPr>
          <p:cNvPr id="7" name="Picture 6" descr="A picture containing accessory, case&#10;&#10;Description automatically generated">
            <a:extLst>
              <a:ext uri="{FF2B5EF4-FFF2-40B4-BE49-F238E27FC236}">
                <a16:creationId xmlns:a16="http://schemas.microsoft.com/office/drawing/2014/main" id="{318E56D7-F7E1-7CA7-258E-881C59181D4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98" b="89474" l="6037" r="93498">
                        <a14:foregroundMark x1="8514" y1="35139" x2="8514" y2="35139"/>
                        <a14:foregroundMark x1="91176" y1="53715" x2="91176" y2="53715"/>
                        <a14:foregroundMark x1="93653" y1="53096" x2="93653" y2="53096"/>
                        <a14:foregroundMark x1="6037" y1="36997" x2="6037" y2="36997"/>
                      </a14:backgroundRemoval>
                    </a14:imgEffect>
                  </a14:imgLayer>
                </a14:imgProps>
              </a:ext>
              <a:ext uri="{28A0092B-C50C-407E-A947-70E740481C1C}">
                <a14:useLocalDpi xmlns:a14="http://schemas.microsoft.com/office/drawing/2010/main" val="0"/>
              </a:ext>
            </a:extLst>
          </a:blip>
          <a:stretch>
            <a:fillRect/>
          </a:stretch>
        </p:blipFill>
        <p:spPr>
          <a:xfrm>
            <a:off x="167598" y="4906116"/>
            <a:ext cx="1311705" cy="1311705"/>
          </a:xfrm>
          <a:prstGeom prst="rect">
            <a:avLst/>
          </a:prstGeom>
        </p:spPr>
      </p:pic>
      <p:pic>
        <p:nvPicPr>
          <p:cNvPr id="12" name="Picture 11" descr="A picture containing tableware, fork, knife&#10;&#10;Description automatically generated">
            <a:extLst>
              <a:ext uri="{FF2B5EF4-FFF2-40B4-BE49-F238E27FC236}">
                <a16:creationId xmlns:a16="http://schemas.microsoft.com/office/drawing/2014/main" id="{8334D3E0-3514-31AB-A1BD-15ECA3FE57A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333" b="95067" l="28667" r="75800">
                        <a14:foregroundMark x1="44200" y1="7800" x2="44200" y2="7800"/>
                        <a14:foregroundMark x1="58533" y1="12800" x2="58533" y2="12800"/>
                        <a14:foregroundMark x1="38467" y1="41467" x2="38467" y2="41467"/>
                        <a14:foregroundMark x1="39933" y1="8533" x2="39933" y2="8533"/>
                        <a14:foregroundMark x1="40000" y1="93400" x2="40000" y2="93400"/>
                        <a14:foregroundMark x1="61267" y1="95067" x2="61267" y2="95067"/>
                        <a14:foregroundMark x1="40400" y1="95067" x2="40400" y2="95067"/>
                        <a14:foregroundMark x1="41400" y1="6733" x2="41400" y2="6733"/>
                        <a14:foregroundMark x1="59867" y1="6067" x2="59867" y2="6067"/>
                        <a14:foregroundMark x1="41400" y1="5733" x2="41400" y2="5733"/>
                        <a14:foregroundMark x1="37600" y1="4333" x2="37600" y2="43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rcRect l="22866" r="18264"/>
          <a:stretch/>
        </p:blipFill>
        <p:spPr>
          <a:xfrm rot="2158914">
            <a:off x="2925078" y="3989702"/>
            <a:ext cx="565335" cy="960297"/>
          </a:xfrm>
          <a:prstGeom prst="rect">
            <a:avLst/>
          </a:prstGeom>
        </p:spPr>
      </p:pic>
      <p:pic>
        <p:nvPicPr>
          <p:cNvPr id="14" name="Picture 13" descr="A picture containing tableware, fork, knife&#10;&#10;Description automatically generated">
            <a:extLst>
              <a:ext uri="{FF2B5EF4-FFF2-40B4-BE49-F238E27FC236}">
                <a16:creationId xmlns:a16="http://schemas.microsoft.com/office/drawing/2014/main" id="{8D370510-CD17-D75F-9AED-2EDBE54A202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333" b="95067" l="28667" r="75800">
                        <a14:foregroundMark x1="44200" y1="7800" x2="44200" y2="7800"/>
                        <a14:foregroundMark x1="58533" y1="12800" x2="58533" y2="12800"/>
                        <a14:foregroundMark x1="38467" y1="41467" x2="38467" y2="41467"/>
                        <a14:foregroundMark x1="39933" y1="8533" x2="39933" y2="8533"/>
                        <a14:foregroundMark x1="40000" y1="93400" x2="40000" y2="93400"/>
                        <a14:foregroundMark x1="61267" y1="95067" x2="61267" y2="95067"/>
                        <a14:foregroundMark x1="40400" y1="95067" x2="40400" y2="95067"/>
                        <a14:foregroundMark x1="41400" y1="6733" x2="41400" y2="6733"/>
                        <a14:foregroundMark x1="59867" y1="6067" x2="59867" y2="6067"/>
                        <a14:foregroundMark x1="41400" y1="5733" x2="41400" y2="5733"/>
                        <a14:foregroundMark x1="37600" y1="4333" x2="37600" y2="43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rcRect l="22866" r="18264"/>
          <a:stretch/>
        </p:blipFill>
        <p:spPr>
          <a:xfrm rot="20346702">
            <a:off x="930133" y="2465454"/>
            <a:ext cx="565335" cy="960297"/>
          </a:xfrm>
          <a:prstGeom prst="rect">
            <a:avLst/>
          </a:prstGeom>
        </p:spPr>
      </p:pic>
      <p:pic>
        <p:nvPicPr>
          <p:cNvPr id="17" name="Picture 16" descr="A stack of brown paper containers&#10;&#10;Description automatically generated">
            <a:extLst>
              <a:ext uri="{FF2B5EF4-FFF2-40B4-BE49-F238E27FC236}">
                <a16:creationId xmlns:a16="http://schemas.microsoft.com/office/drawing/2014/main" id="{FE6B0A9E-FFA4-1671-E87B-A1C2B52F3BA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333" b="98667" l="3564" r="98319">
                        <a14:foregroundMark x1="10356" y1="63333" x2="10356" y2="63333"/>
                        <a14:foregroundMark x1="32213" y1="92533" x2="32213" y2="92533"/>
                        <a14:foregroundMark x1="5447" y1="32933" x2="68863" y2="8533"/>
                        <a14:foregroundMark x1="68863" y1="8533" x2="79960" y2="22667"/>
                        <a14:foregroundMark x1="88500" y1="22667" x2="79153" y2="31133"/>
                        <a14:foregroundMark x1="96638" y1="23200" x2="95360" y2="31400"/>
                        <a14:foregroundMark x1="95360" y1="31400" x2="82919" y2="45000"/>
                        <a14:foregroundMark x1="98319" y1="26533" x2="97915" y2="24200"/>
                        <a14:foregroundMark x1="38265" y1="98733" x2="38265" y2="98733"/>
                        <a14:foregroundMark x1="9482" y1="69467" x2="9482" y2="69467"/>
                        <a14:foregroundMark x1="9213" y1="66933" x2="13853" y2="66667"/>
                        <a14:foregroundMark x1="3631" y1="24467" x2="5447" y2="41800"/>
                        <a14:foregroundMark x1="57566" y1="2333" x2="58574" y2="8867"/>
                        <a14:foregroundMark x1="93880" y1="34867" x2="87021" y2="418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3356821" y="4975154"/>
            <a:ext cx="1021675" cy="1030606"/>
          </a:xfrm>
          <a:prstGeom prst="rect">
            <a:avLst/>
          </a:prstGeom>
        </p:spPr>
      </p:pic>
      <p:pic>
        <p:nvPicPr>
          <p:cNvPr id="19" name="Picture 18" descr="A white and red paper basket&#10;&#10;Description automatically generated">
            <a:extLst>
              <a:ext uri="{FF2B5EF4-FFF2-40B4-BE49-F238E27FC236}">
                <a16:creationId xmlns:a16="http://schemas.microsoft.com/office/drawing/2014/main" id="{03ADBC70-6610-18CC-B272-027D286D2E69}"/>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2800" r="95900">
                        <a14:foregroundMark x1="7500" y1="46300" x2="7500" y2="46300"/>
                        <a14:foregroundMark x1="92200" y1="46600" x2="92200" y2="46600"/>
                        <a14:foregroundMark x1="95900" y1="48800" x2="95900" y2="48800"/>
                        <a14:foregroundMark x1="2800" y1="46900" x2="2800" y2="469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rot="912858">
            <a:off x="968836" y="4081512"/>
            <a:ext cx="1021675" cy="1021675"/>
          </a:xfrm>
          <a:prstGeom prst="rect">
            <a:avLst/>
          </a:prstGeom>
        </p:spPr>
      </p:pic>
      <p:pic>
        <p:nvPicPr>
          <p:cNvPr id="21" name="Picture 20" descr="A box full of condiments&#10;&#10;Description automatically generated">
            <a:extLst>
              <a:ext uri="{FF2B5EF4-FFF2-40B4-BE49-F238E27FC236}">
                <a16:creationId xmlns:a16="http://schemas.microsoft.com/office/drawing/2014/main" id="{7663371E-E703-265A-20B3-452BAE1D363F}"/>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792" r="97500">
                        <a14:foregroundMark x1="4583" y1="27500" x2="10292" y2="55667"/>
                        <a14:foregroundMark x1="10292" y1="55667" x2="10125" y2="60958"/>
                        <a14:foregroundMark x1="1375" y1="33625" x2="1375" y2="33625"/>
                        <a14:foregroundMark x1="1375" y1="37792" x2="1125" y2="41250"/>
                        <a14:foregroundMark x1="833" y1="44583" x2="833" y2="45000"/>
                        <a14:foregroundMark x1="91667" y1="40542" x2="93500" y2="64958"/>
                        <a14:foregroundMark x1="93500" y1="64958" x2="90125" y2="70417"/>
                        <a14:foregroundMark x1="97500" y1="65958" x2="95000" y2="5695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1870782" y="5113310"/>
            <a:ext cx="1094559" cy="1094559"/>
          </a:xfrm>
          <a:prstGeom prst="rect">
            <a:avLst/>
          </a:prstGeom>
        </p:spPr>
      </p:pic>
      <p:grpSp>
        <p:nvGrpSpPr>
          <p:cNvPr id="26" name="Group 25">
            <a:extLst>
              <a:ext uri="{FF2B5EF4-FFF2-40B4-BE49-F238E27FC236}">
                <a16:creationId xmlns:a16="http://schemas.microsoft.com/office/drawing/2014/main" id="{2954C119-F43E-D024-7443-C0CA42093641}"/>
              </a:ext>
            </a:extLst>
          </p:cNvPr>
          <p:cNvGrpSpPr/>
          <p:nvPr/>
        </p:nvGrpSpPr>
        <p:grpSpPr>
          <a:xfrm rot="976393">
            <a:off x="2679894" y="2333229"/>
            <a:ext cx="771525" cy="771525"/>
            <a:chOff x="2106764" y="2392313"/>
            <a:chExt cx="771525" cy="771525"/>
          </a:xfrm>
        </p:grpSpPr>
        <p:pic>
          <p:nvPicPr>
            <p:cNvPr id="23" name="Picture 22" descr="A yellow packet with a white text&#10;&#10;Description automatically generated">
              <a:extLst>
                <a:ext uri="{FF2B5EF4-FFF2-40B4-BE49-F238E27FC236}">
                  <a16:creationId xmlns:a16="http://schemas.microsoft.com/office/drawing/2014/main" id="{47E8685E-14CB-2F8B-0757-48AB0897A770}"/>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3100" b="96600" l="10000" r="90000">
                          <a14:foregroundMark x1="35600" y1="3100" x2="55600" y2="3400"/>
                          <a14:foregroundMark x1="31600" y1="5900" x2="31600" y2="5900"/>
                          <a14:foregroundMark x1="30900" y1="4700" x2="36300" y2="4400"/>
                          <a14:foregroundMark x1="68400" y1="92500" x2="31600" y2="91600"/>
                          <a14:foregroundMark x1="39400" y1="96600" x2="39400" y2="966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a:off x="2106764" y="2392313"/>
              <a:ext cx="466725" cy="466725"/>
            </a:xfrm>
            <a:prstGeom prst="rect">
              <a:avLst/>
            </a:prstGeom>
          </p:spPr>
        </p:pic>
        <p:pic>
          <p:nvPicPr>
            <p:cNvPr id="24" name="Picture 23" descr="A yellow packet with a white text&#10;&#10;Description automatically generated">
              <a:extLst>
                <a:ext uri="{FF2B5EF4-FFF2-40B4-BE49-F238E27FC236}">
                  <a16:creationId xmlns:a16="http://schemas.microsoft.com/office/drawing/2014/main" id="{1405968B-4E0C-AE4F-6215-23DAA00AC7B9}"/>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3100" b="96600" l="10000" r="90000">
                          <a14:foregroundMark x1="35600" y1="3100" x2="55600" y2="3400"/>
                          <a14:foregroundMark x1="31600" y1="5900" x2="31600" y2="5900"/>
                          <a14:foregroundMark x1="30900" y1="4700" x2="36300" y2="4400"/>
                          <a14:foregroundMark x1="68400" y1="92500" x2="31600" y2="91600"/>
                          <a14:foregroundMark x1="39400" y1="96600" x2="39400" y2="966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a:off x="2259164" y="2544713"/>
              <a:ext cx="466725" cy="466725"/>
            </a:xfrm>
            <a:prstGeom prst="rect">
              <a:avLst/>
            </a:prstGeom>
          </p:spPr>
        </p:pic>
        <p:pic>
          <p:nvPicPr>
            <p:cNvPr id="25" name="Picture 24" descr="A yellow packet with a white text&#10;&#10;Description automatically generated">
              <a:extLst>
                <a:ext uri="{FF2B5EF4-FFF2-40B4-BE49-F238E27FC236}">
                  <a16:creationId xmlns:a16="http://schemas.microsoft.com/office/drawing/2014/main" id="{CA3DFC0C-9D22-B35F-7DC6-2FE4FE01EB17}"/>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3100" b="96600" l="10000" r="90000">
                          <a14:foregroundMark x1="35600" y1="3100" x2="55600" y2="3400"/>
                          <a14:foregroundMark x1="31600" y1="5900" x2="31600" y2="5900"/>
                          <a14:foregroundMark x1="30900" y1="4700" x2="36300" y2="4400"/>
                          <a14:foregroundMark x1="68400" y1="92500" x2="31600" y2="91600"/>
                          <a14:foregroundMark x1="39400" y1="96600" x2="39400" y2="966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a:off x="2411564" y="2697113"/>
              <a:ext cx="466725" cy="466725"/>
            </a:xfrm>
            <a:prstGeom prst="rect">
              <a:avLst/>
            </a:prstGeom>
          </p:spPr>
        </p:pic>
      </p:grpSp>
    </p:spTree>
    <p:extLst>
      <p:ext uri="{BB962C8B-B14F-4D97-AF65-F5344CB8AC3E}">
        <p14:creationId xmlns:p14="http://schemas.microsoft.com/office/powerpoint/2010/main" val="257898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outVertical)">
                                      <p:cBhvr>
                                        <p:cTn id="7" dur="500"/>
                                        <p:tgtEl>
                                          <p:spTgt spid="10">
                                            <p:txEl>
                                              <p:pRg st="0" end="0"/>
                                            </p:txEl>
                                          </p:spTgt>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barn(outVertical)">
                                      <p:cBhvr>
                                        <p:cTn id="11" dur="500"/>
                                        <p:tgtEl>
                                          <p:spTgt spid="10">
                                            <p:txEl>
                                              <p:pRg st="1" end="1"/>
                                            </p:txEl>
                                          </p:spTgt>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barn(outVertical)">
                                      <p:cBhvr>
                                        <p:cTn id="15" dur="500"/>
                                        <p:tgtEl>
                                          <p:spTgt spid="10">
                                            <p:txEl>
                                              <p:pRg st="2" end="2"/>
                                            </p:txEl>
                                          </p:spTgt>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outVertical)">
                                      <p:cBhvr>
                                        <p:cTn id="19" dur="500"/>
                                        <p:tgtEl>
                                          <p:spTgt spid="10">
                                            <p:txEl>
                                              <p:pRg st="3" end="3"/>
                                            </p:txEl>
                                          </p:spTgt>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barn(outVertical)">
                                      <p:cBhvr>
                                        <p:cTn id="23" dur="500"/>
                                        <p:tgtEl>
                                          <p:spTgt spid="10">
                                            <p:txEl>
                                              <p:pRg st="4" end="4"/>
                                            </p:txEl>
                                          </p:spTgt>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arn(outVertical)">
                                      <p:cBhvr>
                                        <p:cTn id="27" dur="500"/>
                                        <p:tgtEl>
                                          <p:spTgt spid="10">
                                            <p:txEl>
                                              <p:pRg st="5" end="5"/>
                                            </p:txEl>
                                          </p:spTgt>
                                        </p:tgtEl>
                                      </p:cBhvr>
                                    </p:animEffect>
                                  </p:childTnLst>
                                </p:cTn>
                              </p:par>
                            </p:childTnLst>
                          </p:cTn>
                        </p:par>
                        <p:par>
                          <p:cTn id="28" fill="hold">
                            <p:stCondLst>
                              <p:cond delay="3000"/>
                            </p:stCondLst>
                            <p:childTnLst>
                              <p:par>
                                <p:cTn id="29" presetID="16" presetClass="entr" presetSubtype="37" fill="hold" nodeType="after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barn(outVertical)">
                                      <p:cBhvr>
                                        <p:cTn id="31"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7BC4290-6364-5AA2-48F9-749E3D6E0D95}"/>
              </a:ext>
            </a:extLst>
          </p:cNvPr>
          <p:cNvPicPr>
            <a:picLocks noChangeAspect="1"/>
          </p:cNvPicPr>
          <p:nvPr/>
        </p:nvPicPr>
        <p:blipFill>
          <a:blip r:embed="rId4"/>
          <a:stretch>
            <a:fillRect/>
          </a:stretch>
        </p:blipFill>
        <p:spPr>
          <a:xfrm>
            <a:off x="1314240" y="3232690"/>
            <a:ext cx="6192548" cy="3047423"/>
          </a:xfrm>
          <a:prstGeom prst="rect">
            <a:avLst/>
          </a:prstGeom>
        </p:spPr>
      </p:pic>
      <p:sp>
        <p:nvSpPr>
          <p:cNvPr id="3" name="Content Placeholder 2"/>
          <p:cNvSpPr>
            <a:spLocks noGrp="1"/>
          </p:cNvSpPr>
          <p:nvPr>
            <p:ph idx="1"/>
          </p:nvPr>
        </p:nvSpPr>
        <p:spPr>
          <a:xfrm>
            <a:off x="252858" y="1584110"/>
            <a:ext cx="8761833" cy="5032579"/>
          </a:xfrm>
        </p:spPr>
        <p:txBody>
          <a:bodyPr/>
          <a:lstStyle/>
          <a:p>
            <a:pPr marL="0" marR="201295" indent="0">
              <a:spcBef>
                <a:spcPts val="1295"/>
              </a:spcBef>
              <a:spcAft>
                <a:spcPts val="0"/>
              </a:spcAft>
              <a:buNone/>
            </a:pP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When</a:t>
            </a:r>
            <a:r>
              <a:rPr lang="en-US" sz="2000" spc="-2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a:t>
            </a:r>
            <a:r>
              <a:rPr lang="en-US" sz="2000" spc="-3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order</a:t>
            </a:r>
            <a:r>
              <a:rPr lang="en-US" sz="2000" spc="-1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a:t>
            </a:r>
            <a:r>
              <a:rPr lang="en-US" sz="20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a:t>
            </a:r>
            <a:r>
              <a:rPr lang="en-US" sz="20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required,</a:t>
            </a:r>
            <a:r>
              <a:rPr lang="en-US" sz="20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spc="-20">
                <a:solidFill>
                  <a:srgbClr val="000000"/>
                </a:solidFill>
                <a:highlight>
                  <a:srgbClr val="FFFF00"/>
                </a:highlight>
                <a:latin typeface="Calibri"/>
                <a:ea typeface="Calibri" panose="020F0502020204030204" pitchFamily="34" charset="0"/>
                <a:cs typeface="Times New Roman"/>
              </a:rPr>
              <a:t>Horizon </a:t>
            </a:r>
            <a:r>
              <a:rPr lang="en-US" sz="2000" spc="-20" err="1">
                <a:solidFill>
                  <a:srgbClr val="000000"/>
                </a:solidFill>
                <a:highlight>
                  <a:srgbClr val="FFFF00"/>
                </a:highlight>
                <a:latin typeface="Calibri"/>
                <a:ea typeface="Calibri" panose="020F0502020204030204" pitchFamily="34" charset="0"/>
                <a:cs typeface="Times New Roman"/>
              </a:rPr>
              <a:t>Onesource</a:t>
            </a:r>
            <a:r>
              <a:rPr lang="en-US" sz="2000" spc="-20">
                <a:solidFill>
                  <a:srgbClr val="000000"/>
                </a:solidFill>
                <a:highlight>
                  <a:srgbClr val="FFFF00"/>
                </a:highlight>
                <a:latin typeface="Calibri"/>
                <a:ea typeface="Calibri" panose="020F0502020204030204" pitchFamily="34" charset="0"/>
                <a:cs typeface="Times New Roman"/>
              </a:rPr>
              <a:t> </a:t>
            </a:r>
            <a:r>
              <a:rPr lang="en-US" sz="2000" spc="-20">
                <a:solidFill>
                  <a:srgbClr val="000000"/>
                </a:solidFill>
                <a:effectLst/>
                <a:latin typeface="Calibri"/>
                <a:ea typeface="Calibri" panose="020F0502020204030204" pitchFamily="34" charset="0"/>
                <a:cs typeface="Times New Roman"/>
              </a:rPr>
              <a:t>has a feature that allows to mark an entire shopping list as “No Order”. Y</a:t>
            </a:r>
            <a:r>
              <a:rPr lang="en-US" sz="2000">
                <a:solidFill>
                  <a:srgbClr val="000000"/>
                </a:solidFill>
                <a:effectLst/>
                <a:latin typeface="Calibri"/>
                <a:ea typeface="Calibri" panose="020F0502020204030204" pitchFamily="34" charset="0"/>
                <a:cs typeface="Times New Roman"/>
              </a:rPr>
              <a:t>ou</a:t>
            </a:r>
            <a:r>
              <a:rPr lang="en-US" sz="2000" spc="-20">
                <a:solidFill>
                  <a:srgbClr val="000000"/>
                </a:solidFill>
                <a:effectLst/>
                <a:latin typeface="Calibri"/>
                <a:ea typeface="Calibri" panose="020F0502020204030204" pitchFamily="34" charset="0"/>
                <a:cs typeface="Times New Roman"/>
              </a:rPr>
              <a:t> </a:t>
            </a:r>
            <a:r>
              <a:rPr lang="en-US" sz="2000">
                <a:solidFill>
                  <a:srgbClr val="000000"/>
                </a:solidFill>
                <a:effectLst/>
                <a:latin typeface="Calibri"/>
                <a:ea typeface="Calibri" panose="020F0502020204030204" pitchFamily="34" charset="0"/>
                <a:cs typeface="Times New Roman"/>
              </a:rPr>
              <a:t>can</a:t>
            </a:r>
            <a:r>
              <a:rPr lang="en-US" sz="2000" spc="105">
                <a:solidFill>
                  <a:srgbClr val="000000"/>
                </a:solidFill>
                <a:effectLst/>
                <a:latin typeface="Calibri"/>
                <a:ea typeface="Calibri" panose="020F0502020204030204" pitchFamily="34" charset="0"/>
                <a:cs typeface="Times New Roman"/>
              </a:rPr>
              <a:t> </a:t>
            </a:r>
            <a:r>
              <a:rPr lang="en-US" sz="2000">
                <a:solidFill>
                  <a:srgbClr val="000000"/>
                </a:solidFill>
                <a:effectLst/>
                <a:latin typeface="Calibri"/>
                <a:ea typeface="Calibri" panose="020F0502020204030204" pitchFamily="34" charset="0"/>
                <a:cs typeface="Times New Roman"/>
              </a:rPr>
              <a:t>check</a:t>
            </a:r>
            <a:r>
              <a:rPr lang="en-US" sz="2000" spc="-25">
                <a:solidFill>
                  <a:srgbClr val="000000"/>
                </a:solidFill>
                <a:effectLst/>
                <a:latin typeface="Calibri"/>
                <a:ea typeface="Calibri" panose="020F0502020204030204" pitchFamily="34" charset="0"/>
                <a:cs typeface="Times New Roman"/>
              </a:rPr>
              <a:t> </a:t>
            </a:r>
            <a:r>
              <a:rPr lang="en-US" sz="2000">
                <a:solidFill>
                  <a:srgbClr val="000000"/>
                </a:solidFill>
                <a:effectLst/>
                <a:latin typeface="Calibri"/>
                <a:ea typeface="Calibri" panose="020F0502020204030204" pitchFamily="34" charset="0"/>
                <a:cs typeface="Times New Roman"/>
              </a:rPr>
              <a:t>the</a:t>
            </a:r>
            <a:r>
              <a:rPr lang="en-US" sz="2000" spc="-25">
                <a:solidFill>
                  <a:srgbClr val="000000"/>
                </a:solidFill>
                <a:effectLst/>
                <a:latin typeface="Calibri"/>
                <a:ea typeface="Calibri" panose="020F0502020204030204" pitchFamily="34" charset="0"/>
                <a:cs typeface="Times New Roman"/>
              </a:rPr>
              <a:t> </a:t>
            </a:r>
            <a:r>
              <a:rPr lang="en-US" sz="2000" spc="-30">
                <a:solidFill>
                  <a:srgbClr val="000000"/>
                </a:solidFill>
                <a:effectLst/>
                <a:latin typeface="Calibri"/>
                <a:ea typeface="Calibri" panose="020F0502020204030204" pitchFamily="34" charset="0"/>
                <a:cs typeface="Times New Roman"/>
              </a:rPr>
              <a:t>“</a:t>
            </a:r>
            <a:r>
              <a:rPr lang="en-US" sz="2000">
                <a:solidFill>
                  <a:srgbClr val="000000"/>
                </a:solidFill>
                <a:effectLst/>
                <a:latin typeface="Calibri"/>
                <a:ea typeface="Calibri" panose="020F0502020204030204" pitchFamily="34" charset="0"/>
                <a:cs typeface="Times New Roman"/>
              </a:rPr>
              <a:t>No</a:t>
            </a:r>
            <a:r>
              <a:rPr lang="en-US" sz="2000" spc="-15">
                <a:solidFill>
                  <a:srgbClr val="000000"/>
                </a:solidFill>
                <a:effectLst/>
                <a:latin typeface="Calibri"/>
                <a:ea typeface="Calibri" panose="020F0502020204030204" pitchFamily="34" charset="0"/>
                <a:cs typeface="Times New Roman"/>
              </a:rPr>
              <a:t> </a:t>
            </a:r>
            <a:r>
              <a:rPr lang="en-US" sz="2000">
                <a:solidFill>
                  <a:srgbClr val="000000"/>
                </a:solidFill>
                <a:effectLst/>
                <a:latin typeface="Calibri"/>
                <a:ea typeface="Calibri" panose="020F0502020204030204" pitchFamily="34" charset="0"/>
                <a:cs typeface="Times New Roman"/>
              </a:rPr>
              <a:t>Order” box and</a:t>
            </a:r>
            <a:r>
              <a:rPr lang="en-US" sz="2000" spc="-25">
                <a:solidFill>
                  <a:srgbClr val="000000"/>
                </a:solidFill>
                <a:effectLst/>
                <a:latin typeface="Calibri"/>
                <a:ea typeface="Calibri" panose="020F0502020204030204" pitchFamily="34" charset="0"/>
                <a:cs typeface="Times New Roman"/>
              </a:rPr>
              <a:t> it will </a:t>
            </a:r>
            <a:r>
              <a:rPr lang="en-US" sz="2000">
                <a:solidFill>
                  <a:srgbClr val="000000"/>
                </a:solidFill>
                <a:effectLst/>
                <a:latin typeface="Calibri"/>
                <a:ea typeface="Calibri" panose="020F0502020204030204" pitchFamily="34" charset="0"/>
                <a:cs typeface="Times New Roman"/>
              </a:rPr>
              <a:t>zero</a:t>
            </a:r>
            <a:r>
              <a:rPr lang="en-US" sz="2000" spc="-20">
                <a:solidFill>
                  <a:srgbClr val="000000"/>
                </a:solidFill>
                <a:effectLst/>
                <a:latin typeface="Calibri"/>
                <a:ea typeface="Calibri" panose="020F0502020204030204" pitchFamily="34" charset="0"/>
                <a:cs typeface="Times New Roman"/>
              </a:rPr>
              <a:t> </a:t>
            </a:r>
            <a:r>
              <a:rPr lang="en-US" sz="2000">
                <a:solidFill>
                  <a:srgbClr val="000000"/>
                </a:solidFill>
                <a:effectLst/>
                <a:latin typeface="Calibri"/>
                <a:ea typeface="Calibri" panose="020F0502020204030204" pitchFamily="34" charset="0"/>
                <a:cs typeface="Times New Roman"/>
              </a:rPr>
              <a:t>out</a:t>
            </a:r>
            <a:r>
              <a:rPr lang="en-US" sz="2000" spc="-20">
                <a:solidFill>
                  <a:srgbClr val="000000"/>
                </a:solidFill>
                <a:effectLst/>
                <a:latin typeface="Calibri"/>
                <a:ea typeface="Calibri" panose="020F0502020204030204" pitchFamily="34" charset="0"/>
                <a:cs typeface="Times New Roman"/>
              </a:rPr>
              <a:t> </a:t>
            </a:r>
            <a:r>
              <a:rPr lang="en-US" sz="2000">
                <a:solidFill>
                  <a:srgbClr val="000000"/>
                </a:solidFill>
                <a:effectLst/>
                <a:latin typeface="Calibri"/>
                <a:ea typeface="Calibri" panose="020F0502020204030204" pitchFamily="34" charset="0"/>
                <a:cs typeface="Times New Roman"/>
              </a:rPr>
              <a:t>all</a:t>
            </a:r>
            <a:r>
              <a:rPr lang="en-US" sz="2000" spc="-25">
                <a:solidFill>
                  <a:srgbClr val="000000"/>
                </a:solidFill>
                <a:effectLst/>
                <a:latin typeface="Calibri"/>
                <a:ea typeface="Calibri" panose="020F0502020204030204" pitchFamily="34" charset="0"/>
                <a:cs typeface="Times New Roman"/>
              </a:rPr>
              <a:t> </a:t>
            </a:r>
            <a:r>
              <a:rPr lang="en-US" sz="2000" spc="-5">
                <a:solidFill>
                  <a:srgbClr val="000000"/>
                </a:solidFill>
                <a:effectLst/>
                <a:latin typeface="Calibri"/>
                <a:ea typeface="Calibri" panose="020F0502020204030204" pitchFamily="34" charset="0"/>
                <a:cs typeface="Times New Roman"/>
              </a:rPr>
              <a:t>the</a:t>
            </a:r>
            <a:r>
              <a:rPr lang="en-US" sz="2000" spc="-20">
                <a:solidFill>
                  <a:srgbClr val="000000"/>
                </a:solidFill>
                <a:effectLst/>
                <a:latin typeface="Calibri"/>
                <a:ea typeface="Calibri" panose="020F0502020204030204" pitchFamily="34" charset="0"/>
                <a:cs typeface="Times New Roman"/>
              </a:rPr>
              <a:t> </a:t>
            </a:r>
            <a:r>
              <a:rPr lang="en-US" sz="2000">
                <a:solidFill>
                  <a:srgbClr val="000000"/>
                </a:solidFill>
                <a:effectLst/>
                <a:latin typeface="Calibri"/>
                <a:ea typeface="Calibri" panose="020F0502020204030204" pitchFamily="34" charset="0"/>
                <a:cs typeface="Times New Roman"/>
              </a:rPr>
              <a:t>items</a:t>
            </a:r>
            <a:r>
              <a:rPr lang="en-US" sz="2000" spc="-25">
                <a:solidFill>
                  <a:srgbClr val="000000"/>
                </a:solidFill>
                <a:effectLst/>
                <a:latin typeface="Calibri"/>
                <a:ea typeface="Calibri" panose="020F0502020204030204" pitchFamily="34" charset="0"/>
                <a:cs typeface="Times New Roman"/>
              </a:rPr>
              <a:t> </a:t>
            </a:r>
            <a:r>
              <a:rPr lang="en-US" sz="2000">
                <a:solidFill>
                  <a:srgbClr val="000000"/>
                </a:solidFill>
                <a:effectLst/>
                <a:latin typeface="Calibri"/>
                <a:ea typeface="Calibri" panose="020F0502020204030204" pitchFamily="34" charset="0"/>
                <a:cs typeface="Times New Roman"/>
              </a:rPr>
              <a:t>on</a:t>
            </a:r>
            <a:r>
              <a:rPr lang="en-US" sz="2000" spc="135">
                <a:solidFill>
                  <a:srgbClr val="000000"/>
                </a:solidFill>
                <a:effectLst/>
                <a:latin typeface="Calibri"/>
                <a:ea typeface="Calibri" panose="020F0502020204030204" pitchFamily="34" charset="0"/>
                <a:cs typeface="Times New Roman"/>
              </a:rPr>
              <a:t> </a:t>
            </a:r>
            <a:r>
              <a:rPr lang="en-US" sz="2000">
                <a:solidFill>
                  <a:srgbClr val="000000"/>
                </a:solidFill>
                <a:effectLst/>
                <a:latin typeface="Calibri"/>
                <a:ea typeface="Calibri" panose="020F0502020204030204" pitchFamily="34" charset="0"/>
                <a:cs typeface="Times New Roman"/>
              </a:rPr>
              <a:t>the</a:t>
            </a:r>
            <a:r>
              <a:rPr lang="en-US" sz="2000" spc="-35">
                <a:solidFill>
                  <a:srgbClr val="000000"/>
                </a:solidFill>
                <a:effectLst/>
                <a:latin typeface="Calibri"/>
                <a:ea typeface="Calibri" panose="020F0502020204030204" pitchFamily="34" charset="0"/>
                <a:cs typeface="Times New Roman"/>
              </a:rPr>
              <a:t> </a:t>
            </a:r>
            <a:r>
              <a:rPr lang="en-US" sz="2000">
                <a:solidFill>
                  <a:srgbClr val="000000"/>
                </a:solidFill>
                <a:effectLst/>
                <a:latin typeface="Calibri"/>
                <a:ea typeface="Calibri" panose="020F0502020204030204" pitchFamily="34" charset="0"/>
                <a:cs typeface="Times New Roman"/>
              </a:rPr>
              <a:t>shopping</a:t>
            </a:r>
            <a:r>
              <a:rPr lang="en-US" sz="2000" spc="-25">
                <a:solidFill>
                  <a:srgbClr val="000000"/>
                </a:solidFill>
                <a:effectLst/>
                <a:latin typeface="Calibri"/>
                <a:ea typeface="Calibri" panose="020F0502020204030204" pitchFamily="34" charset="0"/>
                <a:cs typeface="Times New Roman"/>
              </a:rPr>
              <a:t> </a:t>
            </a:r>
            <a:r>
              <a:rPr lang="en-US" sz="2000">
                <a:solidFill>
                  <a:srgbClr val="000000"/>
                </a:solidFill>
                <a:effectLst/>
                <a:latin typeface="Calibri"/>
                <a:ea typeface="Calibri" panose="020F0502020204030204" pitchFamily="34" charset="0"/>
                <a:cs typeface="Times New Roman"/>
              </a:rPr>
              <a:t>list. This will notify Central Office that an order is not needed and is not missing.</a:t>
            </a:r>
          </a:p>
          <a:p>
            <a:pPr marL="0" indent="0">
              <a:spcBef>
                <a:spcPts val="0"/>
              </a:spcBef>
              <a:spcAft>
                <a:spcPts val="0"/>
              </a:spcAft>
              <a:buNone/>
              <a:tabLst>
                <a:tab pos="0" algn="l"/>
                <a:tab pos="457200" algn="l"/>
                <a:tab pos="845820" algn="l"/>
                <a:tab pos="1074420" algn="l"/>
                <a:tab pos="1280160" algn="l"/>
                <a:tab pos="1828800" algn="l"/>
              </a:tabLst>
            </a:pPr>
            <a:endParaRPr lang="en-US" sz="2400">
              <a:solidFill>
                <a:srgbClr val="000000"/>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tabLst>
                <a:tab pos="0" algn="l"/>
                <a:tab pos="457200" algn="l"/>
                <a:tab pos="845820" algn="l"/>
                <a:tab pos="1074420" algn="l"/>
                <a:tab pos="1280160" algn="l"/>
                <a:tab pos="1828800" algn="l"/>
              </a:tabLst>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457200" lvl="1" indent="0">
              <a:buNone/>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0" indent="0">
              <a:buNone/>
            </a:pPr>
            <a:endParaRPr lang="en-US" sz="2400">
              <a:solidFill>
                <a:srgbClr val="000000"/>
              </a:solidFill>
            </a:endParaRPr>
          </a:p>
          <a:p>
            <a:pPr marL="0" indent="0">
              <a:buNone/>
            </a:pPr>
            <a:r>
              <a:rPr lang="en-US" sz="2400">
                <a:solidFill>
                  <a:srgbClr val="000000"/>
                </a:solidFill>
              </a:rPr>
              <a:t>				</a:t>
            </a:r>
          </a:p>
        </p:txBody>
      </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5">
            <a:alphaModFix amt="35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2" y="409576"/>
            <a:ext cx="9140442"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“No Order” Required </a:t>
            </a:r>
          </a:p>
        </p:txBody>
      </p:sp>
      <p:grpSp>
        <p:nvGrpSpPr>
          <p:cNvPr id="8" name="Group 7">
            <a:extLst>
              <a:ext uri="{FF2B5EF4-FFF2-40B4-BE49-F238E27FC236}">
                <a16:creationId xmlns:a16="http://schemas.microsoft.com/office/drawing/2014/main" id="{9CDA9D66-B880-B207-D9CA-5C1AFAA0E90E}"/>
              </a:ext>
            </a:extLst>
          </p:cNvPr>
          <p:cNvGrpSpPr/>
          <p:nvPr/>
        </p:nvGrpSpPr>
        <p:grpSpPr>
          <a:xfrm>
            <a:off x="1" y="6380263"/>
            <a:ext cx="9117062" cy="487262"/>
            <a:chOff x="28575" y="6370738"/>
            <a:chExt cx="9088487" cy="487262"/>
          </a:xfrm>
        </p:grpSpPr>
        <p:pic>
          <p:nvPicPr>
            <p:cNvPr id="14" name="Picture 13" descr="Logo&#10;&#10;Description automatically generated">
              <a:extLst>
                <a:ext uri="{FF2B5EF4-FFF2-40B4-BE49-F238E27FC236}">
                  <a16:creationId xmlns:a16="http://schemas.microsoft.com/office/drawing/2014/main" id="{7D965544-D4AB-5E93-5C4F-10633A22497C}"/>
                </a:ext>
              </a:extLst>
            </p:cNvPr>
            <p:cNvPicPr>
              <a:picLocks noChangeAspect="1"/>
            </p:cNvPicPr>
            <p:nvPr/>
          </p:nvPicPr>
          <p:blipFill>
            <a:blip r:embed="rId7"/>
            <a:stretch>
              <a:fillRect/>
            </a:stretch>
          </p:blipFill>
          <p:spPr>
            <a:xfrm>
              <a:off x="6385014" y="6370738"/>
              <a:ext cx="2732048" cy="468666"/>
            </a:xfrm>
            <a:prstGeom prst="rect">
              <a:avLst/>
            </a:prstGeom>
            <a:ln>
              <a:noFill/>
            </a:ln>
          </p:spPr>
        </p:pic>
        <p:sp>
          <p:nvSpPr>
            <p:cNvPr id="16" name="Rectangle 15">
              <a:extLst>
                <a:ext uri="{FF2B5EF4-FFF2-40B4-BE49-F238E27FC236}">
                  <a16:creationId xmlns:a16="http://schemas.microsoft.com/office/drawing/2014/main" id="{F34B494B-B537-3F38-3D46-FEC3F407D66B}"/>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379B5960-6AA2-5645-BAA3-FF3B493B37E0}"/>
              </a:ext>
            </a:extLst>
          </p:cNvPr>
          <p:cNvSpPr/>
          <p:nvPr/>
        </p:nvSpPr>
        <p:spPr>
          <a:xfrm>
            <a:off x="6888480" y="3542216"/>
            <a:ext cx="548640" cy="272143"/>
          </a:xfrm>
          <a:prstGeom prst="roundRect">
            <a:avLst>
              <a:gd name="adj" fmla="val 24773"/>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3" name="Straight Arrow Connector 32">
            <a:extLst>
              <a:ext uri="{FF2B5EF4-FFF2-40B4-BE49-F238E27FC236}">
                <a16:creationId xmlns:a16="http://schemas.microsoft.com/office/drawing/2014/main" id="{ABC54D7C-A32F-DFBE-0EDD-BCDDFE4611C1}"/>
              </a:ext>
            </a:extLst>
          </p:cNvPr>
          <p:cNvCxnSpPr>
            <a:cxnSpLocks/>
          </p:cNvCxnSpPr>
          <p:nvPr/>
        </p:nvCxnSpPr>
        <p:spPr>
          <a:xfrm flipH="1">
            <a:off x="7506788" y="3667406"/>
            <a:ext cx="561233" cy="0"/>
          </a:xfrm>
          <a:prstGeom prst="straightConnector1">
            <a:avLst/>
          </a:prstGeom>
          <a:ln w="57150">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804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50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2000"/>
                            </p:stCondLst>
                            <p:childTnLst>
                              <p:par>
                                <p:cTn id="12" presetID="26" presetClass="emph" presetSubtype="0" fill="hold" grpId="1"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20463" y="1300319"/>
            <a:ext cx="9140804" cy="5078384"/>
          </a:xfrm>
        </p:spPr>
        <p:txBody>
          <a:bodyPr/>
          <a:lstStyle/>
          <a:p>
            <a:pPr marL="0" indent="0">
              <a:buNone/>
            </a:pPr>
            <a:r>
              <a:rPr lang="en-US" sz="2400">
                <a:solidFill>
                  <a:srgbClr val="000000"/>
                </a:solidFill>
              </a:rPr>
              <a:t>All summer sites including EECs’ will be using </a:t>
            </a:r>
            <a:r>
              <a:rPr lang="en-US" sz="2400" b="1">
                <a:solidFill>
                  <a:srgbClr val="000000"/>
                </a:solidFill>
              </a:rPr>
              <a:t>Main Site</a:t>
            </a:r>
            <a:r>
              <a:rPr lang="en-US" sz="2400">
                <a:solidFill>
                  <a:srgbClr val="000000"/>
                </a:solidFill>
              </a:rPr>
              <a:t> to: </a:t>
            </a:r>
          </a:p>
          <a:p>
            <a:pPr lvl="1">
              <a:buFont typeface="Wingdings" panose="05000000000000000000" pitchFamily="2" charset="2"/>
              <a:buChar char="Ø"/>
            </a:pPr>
            <a:r>
              <a:rPr lang="en-US" sz="2200">
                <a:solidFill>
                  <a:srgbClr val="000000"/>
                </a:solidFill>
              </a:rPr>
              <a:t>Orders will be consolidated under Main Site</a:t>
            </a:r>
            <a:endParaRPr lang="en-US" sz="2200">
              <a:solidFill>
                <a:srgbClr val="000000"/>
              </a:solidFill>
              <a:cs typeface="Calibri"/>
            </a:endParaRPr>
          </a:p>
          <a:p>
            <a:pPr lvl="1">
              <a:buFont typeface="Wingdings" panose="05000000000000000000" pitchFamily="2" charset="2"/>
              <a:buChar char="Ø"/>
            </a:pPr>
            <a:r>
              <a:rPr lang="en-US" sz="2200">
                <a:solidFill>
                  <a:srgbClr val="000000"/>
                </a:solidFill>
              </a:rPr>
              <a:t>Complete EZ-Steps</a:t>
            </a:r>
            <a:endParaRPr lang="en-US" sz="2200">
              <a:solidFill>
                <a:srgbClr val="000000"/>
              </a:solidFill>
              <a:cs typeface="Calibri"/>
            </a:endParaRPr>
          </a:p>
          <a:p>
            <a:pPr lvl="1">
              <a:buFont typeface="Wingdings" panose="05000000000000000000" pitchFamily="2" charset="2"/>
              <a:buChar char="Ø"/>
            </a:pPr>
            <a:r>
              <a:rPr lang="en-US" sz="2200">
                <a:solidFill>
                  <a:srgbClr val="000000"/>
                </a:solidFill>
              </a:rPr>
              <a:t>Review, edit, and save Shopping list </a:t>
            </a:r>
            <a:r>
              <a:rPr lang="en-US" sz="2200" dirty="0">
                <a:solidFill>
                  <a:srgbClr val="000000"/>
                </a:solidFill>
              </a:rPr>
              <a:t>(do not mark complete)</a:t>
            </a:r>
            <a:endParaRPr lang="en-US" sz="2200">
              <a:solidFill>
                <a:srgbClr val="000000"/>
              </a:solidFill>
              <a:cs typeface="Calibri"/>
            </a:endParaRPr>
          </a:p>
          <a:p>
            <a:pPr lvl="1">
              <a:buFont typeface="Wingdings" panose="05000000000000000000" pitchFamily="2" charset="2"/>
              <a:buChar char="Ø"/>
            </a:pPr>
            <a:r>
              <a:rPr lang="en-US" sz="2200">
                <a:solidFill>
                  <a:srgbClr val="000000"/>
                </a:solidFill>
              </a:rPr>
              <a:t>Enter receiving tickets</a:t>
            </a:r>
            <a:endParaRPr lang="en-US" sz="2200">
              <a:solidFill>
                <a:srgbClr val="000000"/>
              </a:solidFill>
              <a:cs typeface="Calibri"/>
            </a:endParaRPr>
          </a:p>
          <a:p>
            <a:pPr marL="0" lvl="1" indent="0">
              <a:buNone/>
            </a:pPr>
            <a:r>
              <a:rPr lang="en-US" sz="2400">
                <a:solidFill>
                  <a:srgbClr val="000000"/>
                </a:solidFill>
              </a:rPr>
              <a:t>Food Warehouse</a:t>
            </a:r>
            <a:endParaRPr lang="en-US" sz="2400" dirty="0">
              <a:solidFill>
                <a:srgbClr val="000000"/>
              </a:solidFill>
              <a:ea typeface="Calibri"/>
              <a:cs typeface="Calibri"/>
            </a:endParaRPr>
          </a:p>
          <a:p>
            <a:pPr lvl="1">
              <a:buFont typeface="Wingdings" panose="05000000000000000000" pitchFamily="2" charset="2"/>
              <a:buChar char="Ø"/>
            </a:pPr>
            <a:r>
              <a:rPr lang="en-US" sz="2200">
                <a:solidFill>
                  <a:srgbClr val="000000"/>
                </a:solidFill>
              </a:rPr>
              <a:t>Delivery schedule - </a:t>
            </a:r>
            <a:r>
              <a:rPr lang="en-US" sz="2200">
                <a:solidFill>
                  <a:srgbClr val="000000"/>
                </a:solidFill>
                <a:effectLst/>
                <a:latin typeface="Calibri"/>
                <a:ea typeface="Times New Roman" panose="02020603050405020304" pitchFamily="18" charset="0"/>
                <a:cs typeface="Calibri"/>
              </a:rPr>
              <a:t>Delivery will be the same as the regular school year for </a:t>
            </a:r>
            <a:r>
              <a:rPr lang="en-US" sz="2200">
                <a:solidFill>
                  <a:srgbClr val="000000"/>
                </a:solidFill>
              </a:rPr>
              <a:t>Meat/Frozen, Grocery/Staples and chemicals. </a:t>
            </a:r>
            <a:endParaRPr lang="en-US" sz="2200">
              <a:solidFill>
                <a:srgbClr val="000000"/>
              </a:solidFill>
              <a:cs typeface="Calibri"/>
            </a:endParaRPr>
          </a:p>
          <a:p>
            <a:pPr lvl="1">
              <a:buFont typeface="Wingdings" panose="05000000000000000000" pitchFamily="2" charset="2"/>
              <a:buChar char="Ø"/>
            </a:pPr>
            <a:r>
              <a:rPr lang="en-US" sz="2200">
                <a:solidFill>
                  <a:srgbClr val="000000"/>
                </a:solidFill>
              </a:rPr>
              <a:t>Delivery window - 7:00 am – 1:00 pm</a:t>
            </a:r>
            <a:endParaRPr lang="en-US" sz="2200">
              <a:solidFill>
                <a:srgbClr val="000000"/>
              </a:solidFill>
              <a:cs typeface="Calibri"/>
            </a:endParaRPr>
          </a:p>
          <a:p>
            <a:pPr lvl="1">
              <a:buFont typeface="Wingdings" panose="05000000000000000000" pitchFamily="2" charset="2"/>
              <a:buChar char="Ø"/>
            </a:pPr>
            <a:r>
              <a:rPr lang="en-US" sz="2200">
                <a:solidFill>
                  <a:srgbClr val="000000"/>
                </a:solidFill>
              </a:rPr>
              <a:t>First summer deliveries are made during the week of</a:t>
            </a:r>
            <a:endParaRPr lang="en-US" sz="2200" dirty="0">
              <a:solidFill>
                <a:srgbClr val="000000"/>
              </a:solidFill>
              <a:ea typeface="Calibri"/>
              <a:cs typeface="Calibri"/>
            </a:endParaRPr>
          </a:p>
          <a:p>
            <a:pPr marL="457200" lvl="1" indent="0">
              <a:buNone/>
            </a:pPr>
            <a:r>
              <a:rPr lang="en-US" sz="2200">
                <a:solidFill>
                  <a:srgbClr val="000000"/>
                </a:solidFill>
              </a:rPr>
              <a:t>    </a:t>
            </a:r>
            <a:r>
              <a:rPr lang="en-US" sz="2200">
                <a:solidFill>
                  <a:srgbClr val="000000"/>
                </a:solidFill>
                <a:highlight>
                  <a:srgbClr val="FFFF00"/>
                </a:highlight>
              </a:rPr>
              <a:t>June 2nd- June 10th </a:t>
            </a:r>
            <a:r>
              <a:rPr lang="en-US" sz="2200">
                <a:solidFill>
                  <a:srgbClr val="000000"/>
                </a:solidFill>
              </a:rPr>
              <a:t>(The last delivery for the regular year and first</a:t>
            </a:r>
            <a:endParaRPr lang="en-US" sz="2200" dirty="0">
              <a:solidFill>
                <a:srgbClr val="000000"/>
              </a:solidFill>
              <a:ea typeface="Calibri"/>
              <a:cs typeface="Calibri"/>
            </a:endParaRPr>
          </a:p>
          <a:p>
            <a:pPr marL="457200" lvl="1" indent="0">
              <a:buNone/>
            </a:pPr>
            <a:r>
              <a:rPr lang="en-US" sz="2200">
                <a:solidFill>
                  <a:srgbClr val="000000"/>
                </a:solidFill>
              </a:rPr>
              <a:t>   delivery of the summer order will be combined).</a:t>
            </a:r>
            <a:endParaRPr lang="en-US" sz="2200">
              <a:solidFill>
                <a:srgbClr val="000000"/>
              </a:solidFill>
              <a:cs typeface="Calibri"/>
            </a:endParaRPr>
          </a:p>
          <a:p>
            <a:pPr marL="457200" lvl="1" indent="0">
              <a:buNone/>
            </a:pPr>
            <a:endParaRPr lang="en-US" sz="2000">
              <a:solidFill>
                <a:srgbClr val="000000"/>
              </a:solidFill>
            </a:endParaRPr>
          </a:p>
          <a:p>
            <a:pPr marL="457200" lvl="1" indent="0">
              <a:buNone/>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0" indent="0">
              <a:buNone/>
            </a:pPr>
            <a:endParaRPr lang="en-US" sz="2400">
              <a:solidFill>
                <a:srgbClr val="000000"/>
              </a:solidFill>
            </a:endParaRPr>
          </a:p>
          <a:p>
            <a:pPr marL="0" indent="0">
              <a:buNone/>
            </a:pPr>
            <a:r>
              <a:rPr lang="en-US" sz="2400">
                <a:solidFill>
                  <a:srgbClr val="000000"/>
                </a:solidFill>
              </a:rPr>
              <a:t>				</a:t>
            </a:r>
            <a:endParaRPr lang="en-US" sz="2400" dirty="0">
              <a:solidFill>
                <a:srgbClr val="000000"/>
              </a:solidFill>
              <a:ea typeface="Calibri"/>
              <a:cs typeface="Calibri"/>
            </a:endParaRPr>
          </a:p>
        </p:txBody>
      </p:sp>
      <p:grpSp>
        <p:nvGrpSpPr>
          <p:cNvPr id="10" name="Group 9">
            <a:extLst>
              <a:ext uri="{FF2B5EF4-FFF2-40B4-BE49-F238E27FC236}">
                <a16:creationId xmlns:a16="http://schemas.microsoft.com/office/drawing/2014/main" id="{9D914AC1-E85E-451E-CE48-000ACA8C50A1}"/>
              </a:ext>
            </a:extLst>
          </p:cNvPr>
          <p:cNvGrpSpPr/>
          <p:nvPr/>
        </p:nvGrpSpPr>
        <p:grpSpPr>
          <a:xfrm>
            <a:off x="1" y="6380263"/>
            <a:ext cx="9117062" cy="487262"/>
            <a:chOff x="28575" y="6370738"/>
            <a:chExt cx="9088487" cy="487262"/>
          </a:xfrm>
        </p:grpSpPr>
        <p:pic>
          <p:nvPicPr>
            <p:cNvPr id="11" name="Picture 10" descr="Logo&#10;&#10;Description automatically generated">
              <a:extLst>
                <a:ext uri="{FF2B5EF4-FFF2-40B4-BE49-F238E27FC236}">
                  <a16:creationId xmlns:a16="http://schemas.microsoft.com/office/drawing/2014/main" id="{68438EAD-C46B-CD50-C503-5C73088D9C76}"/>
                </a:ext>
              </a:extLst>
            </p:cNvPr>
            <p:cNvPicPr>
              <a:picLocks noChangeAspect="1"/>
            </p:cNvPicPr>
            <p:nvPr/>
          </p:nvPicPr>
          <p:blipFill>
            <a:blip r:embed="rId4"/>
            <a:stretch>
              <a:fillRect/>
            </a:stretch>
          </p:blipFill>
          <p:spPr>
            <a:xfrm>
              <a:off x="6385014" y="6370738"/>
              <a:ext cx="2732048" cy="468666"/>
            </a:xfrm>
            <a:prstGeom prst="rect">
              <a:avLst/>
            </a:prstGeom>
            <a:ln>
              <a:noFill/>
            </a:ln>
          </p:spPr>
        </p:pic>
        <p:sp>
          <p:nvSpPr>
            <p:cNvPr id="12" name="Rectangle 11">
              <a:extLst>
                <a:ext uri="{FF2B5EF4-FFF2-40B4-BE49-F238E27FC236}">
                  <a16:creationId xmlns:a16="http://schemas.microsoft.com/office/drawing/2014/main" id="{71FD8CF7-7F0D-38D9-8D30-7637DD045FE5}"/>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5">
            <a:alphaModFix amt="35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1" y="409576"/>
            <a:ext cx="914080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Summer Deliveries - Warehouse</a:t>
            </a:r>
          </a:p>
        </p:txBody>
      </p:sp>
    </p:spTree>
    <p:extLst>
      <p:ext uri="{BB962C8B-B14F-4D97-AF65-F5344CB8AC3E}">
        <p14:creationId xmlns:p14="http://schemas.microsoft.com/office/powerpoint/2010/main" val="2667313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46942" y="1432713"/>
            <a:ext cx="8970579" cy="5060732"/>
          </a:xfrm>
        </p:spPr>
        <p:txBody>
          <a:bodyPr/>
          <a:lstStyle/>
          <a:p>
            <a:pPr marL="0" indent="0">
              <a:buNone/>
            </a:pPr>
            <a:r>
              <a:rPr lang="en-US" sz="2400">
                <a:solidFill>
                  <a:srgbClr val="000000"/>
                </a:solidFill>
              </a:rPr>
              <a:t>All Goldstar deliveries will remain the same as the regular school year.</a:t>
            </a:r>
          </a:p>
          <a:p>
            <a:pPr indent="-165100">
              <a:buFont typeface="Wingdings" panose="05000000000000000000" pitchFamily="2" charset="2"/>
              <a:buChar char="Ø"/>
            </a:pPr>
            <a:r>
              <a:rPr lang="en-US" sz="2200">
                <a:solidFill>
                  <a:srgbClr val="000000"/>
                </a:solidFill>
              </a:rPr>
              <a:t>The delivery window will follow the current night and/or day delivery schedule</a:t>
            </a:r>
          </a:p>
          <a:p>
            <a:pPr indent="-165100">
              <a:buFont typeface="Wingdings" panose="05000000000000000000" pitchFamily="2" charset="2"/>
              <a:buChar char="Ø"/>
            </a:pPr>
            <a:r>
              <a:rPr lang="en-US" sz="2200">
                <a:solidFill>
                  <a:srgbClr val="000000"/>
                </a:solidFill>
                <a:cs typeface="Calibri"/>
              </a:rPr>
              <a:t>Any small orders will need to be consolidated to avoid small delivery drop offs. For example, if you have a two-day weekly delivery, Monday and Wednesday, and your Wednesday delivery is minimal combine with Mondays Delivery</a:t>
            </a:r>
            <a:r>
              <a:rPr lang="en-US" sz="2000">
                <a:solidFill>
                  <a:srgbClr val="000000"/>
                </a:solidFill>
              </a:rPr>
              <a:t>.</a:t>
            </a: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0" indent="0">
              <a:buNone/>
            </a:pPr>
            <a:endParaRPr lang="en-US" sz="2400">
              <a:solidFill>
                <a:srgbClr val="000000"/>
              </a:solidFill>
            </a:endParaRPr>
          </a:p>
          <a:p>
            <a:pPr marL="0" indent="0">
              <a:buNone/>
            </a:pPr>
            <a:r>
              <a:rPr lang="en-US" sz="2400">
                <a:solidFill>
                  <a:srgbClr val="000000"/>
                </a:solidFill>
              </a:rPr>
              <a:t>				</a:t>
            </a:r>
          </a:p>
        </p:txBody>
      </p:sp>
      <p:grpSp>
        <p:nvGrpSpPr>
          <p:cNvPr id="10" name="Group 9">
            <a:extLst>
              <a:ext uri="{FF2B5EF4-FFF2-40B4-BE49-F238E27FC236}">
                <a16:creationId xmlns:a16="http://schemas.microsoft.com/office/drawing/2014/main" id="{9D914AC1-E85E-451E-CE48-000ACA8C50A1}"/>
              </a:ext>
            </a:extLst>
          </p:cNvPr>
          <p:cNvGrpSpPr/>
          <p:nvPr/>
        </p:nvGrpSpPr>
        <p:grpSpPr>
          <a:xfrm>
            <a:off x="1" y="6380263"/>
            <a:ext cx="9117062" cy="487262"/>
            <a:chOff x="28575" y="6370738"/>
            <a:chExt cx="9088487" cy="487262"/>
          </a:xfrm>
        </p:grpSpPr>
        <p:pic>
          <p:nvPicPr>
            <p:cNvPr id="11" name="Picture 10" descr="Logo&#10;&#10;Description automatically generated">
              <a:extLst>
                <a:ext uri="{FF2B5EF4-FFF2-40B4-BE49-F238E27FC236}">
                  <a16:creationId xmlns:a16="http://schemas.microsoft.com/office/drawing/2014/main" id="{68438EAD-C46B-CD50-C503-5C73088D9C76}"/>
                </a:ext>
              </a:extLst>
            </p:cNvPr>
            <p:cNvPicPr>
              <a:picLocks noChangeAspect="1"/>
            </p:cNvPicPr>
            <p:nvPr/>
          </p:nvPicPr>
          <p:blipFill>
            <a:blip r:embed="rId4"/>
            <a:stretch>
              <a:fillRect/>
            </a:stretch>
          </p:blipFill>
          <p:spPr>
            <a:xfrm>
              <a:off x="6385014" y="6370738"/>
              <a:ext cx="2732048" cy="468666"/>
            </a:xfrm>
            <a:prstGeom prst="rect">
              <a:avLst/>
            </a:prstGeom>
            <a:ln>
              <a:noFill/>
            </a:ln>
          </p:spPr>
        </p:pic>
        <p:sp>
          <p:nvSpPr>
            <p:cNvPr id="12" name="Rectangle 11">
              <a:extLst>
                <a:ext uri="{FF2B5EF4-FFF2-40B4-BE49-F238E27FC236}">
                  <a16:creationId xmlns:a16="http://schemas.microsoft.com/office/drawing/2014/main" id="{71FD8CF7-7F0D-38D9-8D30-7637DD045FE5}"/>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5">
            <a:alphaModFix amt="35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1" y="409576"/>
            <a:ext cx="914080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Summer Deliveries - Goldstar</a:t>
            </a:r>
            <a:endParaRPr lang="en-US">
              <a:ea typeface="+mj-ea"/>
              <a:cs typeface="+mj-cs"/>
            </a:endParaRPr>
          </a:p>
        </p:txBody>
      </p:sp>
      <p:grpSp>
        <p:nvGrpSpPr>
          <p:cNvPr id="5" name="Group 4">
            <a:extLst>
              <a:ext uri="{FF2B5EF4-FFF2-40B4-BE49-F238E27FC236}">
                <a16:creationId xmlns:a16="http://schemas.microsoft.com/office/drawing/2014/main" id="{D48E3E49-2B65-7722-917E-AF827E2C99BB}"/>
              </a:ext>
            </a:extLst>
          </p:cNvPr>
          <p:cNvGrpSpPr/>
          <p:nvPr/>
        </p:nvGrpSpPr>
        <p:grpSpPr>
          <a:xfrm>
            <a:off x="3473011" y="3719877"/>
            <a:ext cx="4813753" cy="2652925"/>
            <a:chOff x="2344513" y="2809967"/>
            <a:chExt cx="6186770" cy="3574449"/>
          </a:xfrm>
        </p:grpSpPr>
        <p:pic>
          <p:nvPicPr>
            <p:cNvPr id="9224" name="Picture 8">
              <a:extLst>
                <a:ext uri="{FF2B5EF4-FFF2-40B4-BE49-F238E27FC236}">
                  <a16:creationId xmlns:a16="http://schemas.microsoft.com/office/drawing/2014/main" id="{5C908F6F-6A03-9B50-6277-9900BC042D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4513" y="2809967"/>
              <a:ext cx="6186770" cy="357444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lease sign and return this cover letter only to bids@goldstarfoods.com by  June 30, 2013.">
              <a:extLst>
                <a:ext uri="{FF2B5EF4-FFF2-40B4-BE49-F238E27FC236}">
                  <a16:creationId xmlns:a16="http://schemas.microsoft.com/office/drawing/2014/main" id="{A611270B-B88B-7124-879E-89CD8A651C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6055" y="3388423"/>
              <a:ext cx="3487093" cy="75780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95B0C237-4B62-D9E1-F49A-276C07B44A8C}"/>
              </a:ext>
            </a:extLst>
          </p:cNvPr>
          <p:cNvSpPr txBox="1"/>
          <p:nvPr/>
        </p:nvSpPr>
        <p:spPr>
          <a:xfrm>
            <a:off x="247650" y="4021551"/>
            <a:ext cx="3215836" cy="769441"/>
          </a:xfrm>
          <a:prstGeom prst="rect">
            <a:avLst/>
          </a:prstGeom>
          <a:noFill/>
        </p:spPr>
        <p:txBody>
          <a:bodyPr wrap="square" rtlCol="0">
            <a:spAutoFit/>
          </a:bodyPr>
          <a:lstStyle/>
          <a:p>
            <a:pPr marL="228600" indent="-228600">
              <a:buFont typeface="Wingdings" panose="05000000000000000000" pitchFamily="2" charset="2"/>
              <a:buChar char="Ø"/>
            </a:pPr>
            <a:r>
              <a:rPr lang="en-US" sz="2200">
                <a:solidFill>
                  <a:srgbClr val="000000"/>
                </a:solidFill>
              </a:rPr>
              <a:t>Be On the look out for Goldstar helpful hints.</a:t>
            </a:r>
          </a:p>
        </p:txBody>
      </p:sp>
      <p:graphicFrame>
        <p:nvGraphicFramePr>
          <p:cNvPr id="8" name="Object 7">
            <a:extLst>
              <a:ext uri="{FF2B5EF4-FFF2-40B4-BE49-F238E27FC236}">
                <a16:creationId xmlns:a16="http://schemas.microsoft.com/office/drawing/2014/main" id="{1A2670F7-0B82-BDDB-93C5-8773A1004C9F}"/>
              </a:ext>
            </a:extLst>
          </p:cNvPr>
          <p:cNvGraphicFramePr>
            <a:graphicFrameLocks noChangeAspect="1"/>
          </p:cNvGraphicFramePr>
          <p:nvPr>
            <p:extLst>
              <p:ext uri="{D42A27DB-BD31-4B8C-83A1-F6EECF244321}">
                <p14:modId xmlns:p14="http://schemas.microsoft.com/office/powerpoint/2010/main" val="1493174380"/>
              </p:ext>
            </p:extLst>
          </p:nvPr>
        </p:nvGraphicFramePr>
        <p:xfrm>
          <a:off x="1163607" y="4845662"/>
          <a:ext cx="1122393" cy="1452463"/>
        </p:xfrm>
        <a:graphic>
          <a:graphicData uri="http://schemas.openxmlformats.org/presentationml/2006/ole">
            <mc:AlternateContent xmlns:mc="http://schemas.openxmlformats.org/markup-compatibility/2006">
              <mc:Choice xmlns:v="urn:schemas-microsoft-com:vml" Requires="v">
                <p:oleObj name="Acrobat Document" r:id="rId9" imgW="2331507" imgH="3017520" progId="Acrobat.Document.2020">
                  <p:embed/>
                </p:oleObj>
              </mc:Choice>
              <mc:Fallback>
                <p:oleObj name="Acrobat Document" r:id="rId9" imgW="2331507" imgH="3017520" progId="Acrobat.Document.2020">
                  <p:embed/>
                  <p:pic>
                    <p:nvPicPr>
                      <p:cNvPr id="8" name="Object 7">
                        <a:extLst>
                          <a:ext uri="{FF2B5EF4-FFF2-40B4-BE49-F238E27FC236}">
                            <a16:creationId xmlns:a16="http://schemas.microsoft.com/office/drawing/2014/main" id="{1A2670F7-0B82-BDDB-93C5-8773A1004C9F}"/>
                          </a:ext>
                        </a:extLst>
                      </p:cNvPr>
                      <p:cNvPicPr/>
                      <p:nvPr/>
                    </p:nvPicPr>
                    <p:blipFill>
                      <a:blip r:embed="rId10"/>
                      <a:stretch>
                        <a:fillRect/>
                      </a:stretch>
                    </p:blipFill>
                    <p:spPr>
                      <a:xfrm>
                        <a:off x="1163607" y="4845662"/>
                        <a:ext cx="1122393" cy="1452463"/>
                      </a:xfrm>
                      <a:prstGeom prst="rect">
                        <a:avLst/>
                      </a:prstGeom>
                      <a:ln>
                        <a:solidFill>
                          <a:srgbClr val="000000"/>
                        </a:solidFill>
                      </a:ln>
                    </p:spPr>
                  </p:pic>
                </p:oleObj>
              </mc:Fallback>
            </mc:AlternateContent>
          </a:graphicData>
        </a:graphic>
      </p:graphicFrame>
    </p:spTree>
    <p:extLst>
      <p:ext uri="{BB962C8B-B14F-4D97-AF65-F5344CB8AC3E}">
        <p14:creationId xmlns:p14="http://schemas.microsoft.com/office/powerpoint/2010/main" val="4027359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3421" y="1229709"/>
            <a:ext cx="8970579" cy="5060732"/>
          </a:xfrm>
        </p:spPr>
        <p:txBody>
          <a:bodyPr/>
          <a:lstStyle/>
          <a:p>
            <a:pPr marL="0" lvl="0" indent="0">
              <a:buNone/>
            </a:pPr>
            <a:r>
              <a:rPr lang="en-US" sz="2400">
                <a:solidFill>
                  <a:srgbClr val="000000"/>
                </a:solidFill>
              </a:rPr>
              <a:t>Driftwood orders will be consolidated once a week, every Wednesday.</a:t>
            </a:r>
          </a:p>
          <a:p>
            <a:pPr marL="571500">
              <a:buFont typeface="Wingdings" charset="0"/>
              <a:buChar char="Ø"/>
            </a:pPr>
            <a:r>
              <a:rPr lang="en-US" sz="2200">
                <a:solidFill>
                  <a:srgbClr val="000000"/>
                </a:solidFill>
              </a:rPr>
              <a:t>Driftwood deliveries will be twice a week </a:t>
            </a:r>
            <a:endParaRPr lang="en-US" sz="2200">
              <a:solidFill>
                <a:srgbClr val="000000"/>
              </a:solidFill>
              <a:cs typeface="Calibri"/>
            </a:endParaRPr>
          </a:p>
          <a:p>
            <a:pPr marL="571500" lvl="0">
              <a:buFont typeface="Wingdings" charset="0"/>
              <a:buChar char="Ø"/>
            </a:pPr>
            <a:r>
              <a:rPr lang="en-US"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Driftwood Delivery will be twice a week according to the delivery schedule that will be provided by Driftwood. Driftwood delivery schedule will be posted on the FSD web page in the “SUMMER” Tab</a:t>
            </a:r>
            <a:r>
              <a:rPr lang="en-US" sz="2200">
                <a:solidFill>
                  <a:srgbClr val="070707"/>
                </a:solidFill>
                <a:effectLst/>
                <a:latin typeface="Calibri"/>
                <a:ea typeface="Calibri" panose="020F0502020204030204" pitchFamily="34" charset="0"/>
                <a:cs typeface="Times New Roman"/>
              </a:rPr>
              <a:t>.</a:t>
            </a:r>
          </a:p>
          <a:p>
            <a:pPr marL="571500">
              <a:buFont typeface="Wingdings" charset="0"/>
              <a:buChar char="Ø"/>
            </a:pPr>
            <a:r>
              <a:rPr lang="en-US" sz="2200">
                <a:solidFill>
                  <a:srgbClr val="000000"/>
                </a:solidFill>
              </a:rPr>
              <a:t>FSM's must combine orders as needed to avoid small deliveries. </a:t>
            </a:r>
            <a:endParaRPr lang="en-US" sz="2200">
              <a:solidFill>
                <a:srgbClr val="000000"/>
              </a:solidFill>
              <a:cs typeface="Calibri"/>
            </a:endParaRPr>
          </a:p>
          <a:p>
            <a:pPr lvl="0"/>
            <a:endParaRPr lang="en-US" sz="1800">
              <a:solidFill>
                <a:srgbClr val="000000"/>
              </a:solidFill>
            </a:endParaRPr>
          </a:p>
        </p:txBody>
      </p:sp>
      <p:grpSp>
        <p:nvGrpSpPr>
          <p:cNvPr id="10" name="Group 9">
            <a:extLst>
              <a:ext uri="{FF2B5EF4-FFF2-40B4-BE49-F238E27FC236}">
                <a16:creationId xmlns:a16="http://schemas.microsoft.com/office/drawing/2014/main" id="{9D914AC1-E85E-451E-CE48-000ACA8C50A1}"/>
              </a:ext>
            </a:extLst>
          </p:cNvPr>
          <p:cNvGrpSpPr/>
          <p:nvPr/>
        </p:nvGrpSpPr>
        <p:grpSpPr>
          <a:xfrm>
            <a:off x="1" y="6380263"/>
            <a:ext cx="9117062" cy="487262"/>
            <a:chOff x="28575" y="6370738"/>
            <a:chExt cx="9088487" cy="487262"/>
          </a:xfrm>
        </p:grpSpPr>
        <p:pic>
          <p:nvPicPr>
            <p:cNvPr id="11" name="Picture 10" descr="Logo&#10;&#10;Description automatically generated">
              <a:extLst>
                <a:ext uri="{FF2B5EF4-FFF2-40B4-BE49-F238E27FC236}">
                  <a16:creationId xmlns:a16="http://schemas.microsoft.com/office/drawing/2014/main" id="{68438EAD-C46B-CD50-C503-5C73088D9C76}"/>
                </a:ext>
              </a:extLst>
            </p:cNvPr>
            <p:cNvPicPr>
              <a:picLocks noChangeAspect="1"/>
            </p:cNvPicPr>
            <p:nvPr/>
          </p:nvPicPr>
          <p:blipFill>
            <a:blip r:embed="rId4"/>
            <a:stretch>
              <a:fillRect/>
            </a:stretch>
          </p:blipFill>
          <p:spPr>
            <a:xfrm>
              <a:off x="6385014" y="6370738"/>
              <a:ext cx="2732048" cy="468666"/>
            </a:xfrm>
            <a:prstGeom prst="rect">
              <a:avLst/>
            </a:prstGeom>
            <a:ln>
              <a:noFill/>
            </a:ln>
          </p:spPr>
        </p:pic>
        <p:sp>
          <p:nvSpPr>
            <p:cNvPr id="12" name="Rectangle 11">
              <a:extLst>
                <a:ext uri="{FF2B5EF4-FFF2-40B4-BE49-F238E27FC236}">
                  <a16:creationId xmlns:a16="http://schemas.microsoft.com/office/drawing/2014/main" id="{71FD8CF7-7F0D-38D9-8D30-7637DD045FE5}"/>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5">
            <a:alphaModFix amt="35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1" y="409576"/>
            <a:ext cx="914080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algn="l"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Dairy Deliveries - Driftwood</a:t>
            </a:r>
          </a:p>
        </p:txBody>
      </p:sp>
      <p:grpSp>
        <p:nvGrpSpPr>
          <p:cNvPr id="2" name="Group 1">
            <a:extLst>
              <a:ext uri="{FF2B5EF4-FFF2-40B4-BE49-F238E27FC236}">
                <a16:creationId xmlns:a16="http://schemas.microsoft.com/office/drawing/2014/main" id="{881C7A80-92D4-F804-19C8-19FBF2A8A8CC}"/>
              </a:ext>
            </a:extLst>
          </p:cNvPr>
          <p:cNvGrpSpPr/>
          <p:nvPr/>
        </p:nvGrpSpPr>
        <p:grpSpPr>
          <a:xfrm>
            <a:off x="1587004" y="3107167"/>
            <a:ext cx="5969992" cy="4182359"/>
            <a:chOff x="2227077" y="3805000"/>
            <a:chExt cx="4698673" cy="3291719"/>
          </a:xfrm>
        </p:grpSpPr>
        <p:pic>
          <p:nvPicPr>
            <p:cNvPr id="13316" name="Picture 4" descr="Delivery Truck Icon Clipart in Animated Caartoon Vector Illustration  11894710 Vector Art at Vecteezy">
              <a:extLst>
                <a:ext uri="{FF2B5EF4-FFF2-40B4-BE49-F238E27FC236}">
                  <a16:creationId xmlns:a16="http://schemas.microsoft.com/office/drawing/2014/main" id="{8960A6DC-0547-4C56-D4D5-1D39B67D60C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7429" r="92714">
                          <a14:foregroundMark x1="9071" y1="46224" x2="9571" y2="46224"/>
                          <a14:foregroundMark x1="8357" y1="64184" x2="8357" y2="64184"/>
                          <a14:foregroundMark x1="8000" y1="52755" x2="8000" y2="52755"/>
                          <a14:foregroundMark x1="7429" y1="64184" x2="7429" y2="64184"/>
                          <a14:foregroundMark x1="92714" y1="68265" x2="92714" y2="68265"/>
                        </a14:backgroundRemoval>
                      </a14:imgEffect>
                    </a14:imgLayer>
                  </a14:imgProps>
                </a:ext>
                <a:ext uri="{28A0092B-C50C-407E-A947-70E740481C1C}">
                  <a14:useLocalDpi xmlns:a14="http://schemas.microsoft.com/office/drawing/2010/main" val="0"/>
                </a:ext>
              </a:extLst>
            </a:blip>
            <a:srcRect/>
            <a:stretch>
              <a:fillRect/>
            </a:stretch>
          </p:blipFill>
          <p:spPr bwMode="auto">
            <a:xfrm>
              <a:off x="2227077" y="3805000"/>
              <a:ext cx="4698673" cy="3291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311FDEF-5813-BC11-F051-C6DE3EAA9B31}"/>
                </a:ext>
              </a:extLst>
            </p:cNvPr>
            <p:cNvSpPr/>
            <p:nvPr/>
          </p:nvSpPr>
          <p:spPr>
            <a:xfrm>
              <a:off x="3776870" y="4929809"/>
              <a:ext cx="2425147" cy="381662"/>
            </a:xfrm>
            <a:prstGeom prst="rect">
              <a:avLst/>
            </a:prstGeom>
            <a:solidFill>
              <a:srgbClr val="FEAF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318" name="Picture 6" descr="Marwit Sells Driftwood Dairy to Vietnam Dairy Products">
              <a:extLst>
                <a:ext uri="{FF2B5EF4-FFF2-40B4-BE49-F238E27FC236}">
                  <a16:creationId xmlns:a16="http://schemas.microsoft.com/office/drawing/2014/main" id="{B9D71632-D53C-21F1-9AB3-0A89649A7C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5891" y="4594757"/>
              <a:ext cx="1465118" cy="10255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221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3421" y="1229709"/>
            <a:ext cx="8970579" cy="5060732"/>
          </a:xfrm>
        </p:spPr>
        <p:txBody>
          <a:bodyPr/>
          <a:lstStyle/>
          <a:p>
            <a:pPr marL="0" indent="0">
              <a:buNone/>
            </a:pPr>
            <a:r>
              <a:rPr lang="en-US" sz="2400">
                <a:solidFill>
                  <a:srgbClr val="000000"/>
                </a:solidFill>
              </a:rPr>
              <a:t>Clearbrook orders will be consolidated once a week, every Wednesday.</a:t>
            </a:r>
          </a:p>
          <a:p>
            <a:pPr marL="571500">
              <a:buFont typeface="Wingdings" charset="0"/>
              <a:buChar char="Ø"/>
            </a:pPr>
            <a:r>
              <a:rPr lang="en-US"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Clearbrook Delivery will be twice a week according to the delivery schedule that will be provided by Clearbrook. </a:t>
            </a:r>
            <a:r>
              <a:rPr lang="en-US" sz="2200">
                <a:solidFill>
                  <a:srgbClr val="000000"/>
                </a:solidFill>
                <a:latin typeface="Calibri" panose="020F0502020204030204" pitchFamily="34" charset="0"/>
                <a:ea typeface="Calibri" panose="020F0502020204030204" pitchFamily="34" charset="0"/>
                <a:cs typeface="Times New Roman" panose="02020603050405020304" pitchFamily="18" charset="0"/>
              </a:rPr>
              <a:t>Clearbrook</a:t>
            </a:r>
            <a:r>
              <a:rPr lang="en-US" sz="2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delivery schedule will be posted on the FSD web page in the “SUMMER” Tab.</a:t>
            </a:r>
          </a:p>
          <a:p>
            <a:pPr marL="571500">
              <a:buFont typeface="Wingdings" charset="0"/>
              <a:buChar char="Ø"/>
            </a:pPr>
            <a:r>
              <a:rPr lang="en-US" sz="2000">
                <a:solidFill>
                  <a:srgbClr val="000000"/>
                </a:solidFill>
              </a:rPr>
              <a:t>FSM's must combine orders as needed to avoid small deliveries.</a:t>
            </a:r>
          </a:p>
          <a:p>
            <a:pPr marL="457200" marR="0" lvl="1" indent="0">
              <a:lnSpc>
                <a:spcPct val="107000"/>
              </a:lnSpc>
              <a:spcBef>
                <a:spcPts val="0"/>
              </a:spcBef>
              <a:spcAft>
                <a:spcPts val="0"/>
              </a:spcAft>
              <a:buNone/>
            </a:pPr>
            <a:r>
              <a:rPr lang="en-US" sz="2000">
                <a:solidFill>
                  <a:srgbClr val="000000"/>
                </a:solidFill>
              </a:rPr>
              <a:t> </a:t>
            </a:r>
            <a:endParaRPr lang="en-US" sz="2000">
              <a:solidFill>
                <a:srgbClr val="000000"/>
              </a:solidFill>
              <a:cs typeface="Calibri"/>
            </a:endParaRPr>
          </a:p>
          <a:p>
            <a:pPr marL="0" indent="0">
              <a:buNone/>
            </a:pPr>
            <a:endParaRPr lang="en-US" sz="2000">
              <a:solidFill>
                <a:srgbClr val="000000"/>
              </a:solidFill>
            </a:endParaRPr>
          </a:p>
        </p:txBody>
      </p:sp>
      <p:grpSp>
        <p:nvGrpSpPr>
          <p:cNvPr id="10" name="Group 9">
            <a:extLst>
              <a:ext uri="{FF2B5EF4-FFF2-40B4-BE49-F238E27FC236}">
                <a16:creationId xmlns:a16="http://schemas.microsoft.com/office/drawing/2014/main" id="{9D914AC1-E85E-451E-CE48-000ACA8C50A1}"/>
              </a:ext>
            </a:extLst>
          </p:cNvPr>
          <p:cNvGrpSpPr/>
          <p:nvPr/>
        </p:nvGrpSpPr>
        <p:grpSpPr>
          <a:xfrm>
            <a:off x="1" y="6380263"/>
            <a:ext cx="9117062" cy="487262"/>
            <a:chOff x="28575" y="6370738"/>
            <a:chExt cx="9088487" cy="487262"/>
          </a:xfrm>
        </p:grpSpPr>
        <p:pic>
          <p:nvPicPr>
            <p:cNvPr id="11" name="Picture 10" descr="Logo&#10;&#10;Description automatically generated">
              <a:extLst>
                <a:ext uri="{FF2B5EF4-FFF2-40B4-BE49-F238E27FC236}">
                  <a16:creationId xmlns:a16="http://schemas.microsoft.com/office/drawing/2014/main" id="{68438EAD-C46B-CD50-C503-5C73088D9C76}"/>
                </a:ext>
              </a:extLst>
            </p:cNvPr>
            <p:cNvPicPr>
              <a:picLocks noChangeAspect="1"/>
            </p:cNvPicPr>
            <p:nvPr/>
          </p:nvPicPr>
          <p:blipFill>
            <a:blip r:embed="rId4"/>
            <a:stretch>
              <a:fillRect/>
            </a:stretch>
          </p:blipFill>
          <p:spPr>
            <a:xfrm>
              <a:off x="6385014" y="6370738"/>
              <a:ext cx="2732048" cy="468666"/>
            </a:xfrm>
            <a:prstGeom prst="rect">
              <a:avLst/>
            </a:prstGeom>
            <a:ln>
              <a:noFill/>
            </a:ln>
          </p:spPr>
        </p:pic>
        <p:sp>
          <p:nvSpPr>
            <p:cNvPr id="12" name="Rectangle 11">
              <a:extLst>
                <a:ext uri="{FF2B5EF4-FFF2-40B4-BE49-F238E27FC236}">
                  <a16:creationId xmlns:a16="http://schemas.microsoft.com/office/drawing/2014/main" id="{71FD8CF7-7F0D-38D9-8D30-7637DD045FE5}"/>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5">
            <a:alphaModFix amt="35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1" y="409576"/>
            <a:ext cx="914080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Dairy Deliveries - Clearbrook</a:t>
            </a:r>
            <a:endParaRPr lang="en-US">
              <a:ea typeface="+mj-ea"/>
              <a:cs typeface="+mj-cs"/>
            </a:endParaRPr>
          </a:p>
        </p:txBody>
      </p:sp>
      <p:pic>
        <p:nvPicPr>
          <p:cNvPr id="10248" name="Picture 8">
            <a:extLst>
              <a:ext uri="{FF2B5EF4-FFF2-40B4-BE49-F238E27FC236}">
                <a16:creationId xmlns:a16="http://schemas.microsoft.com/office/drawing/2014/main" id="{BD71FBAC-AEC2-A1DE-9B40-32A2C6655E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7378" y="3896490"/>
            <a:ext cx="4957525" cy="249941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ome | Clear Brook Farms">
            <a:extLst>
              <a:ext uri="{FF2B5EF4-FFF2-40B4-BE49-F238E27FC236}">
                <a16:creationId xmlns:a16="http://schemas.microsoft.com/office/drawing/2014/main" id="{E9CE1C07-163F-43EE-73C5-C61E59E52FCF}"/>
              </a:ext>
            </a:extLst>
          </p:cNvPr>
          <p:cNvPicPr>
            <a:picLocks noChangeAspect="1" noChangeArrowheads="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2550867" y="4219041"/>
            <a:ext cx="2208401" cy="81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71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5815" y="1229709"/>
            <a:ext cx="8498518" cy="5060732"/>
          </a:xfrm>
        </p:spPr>
        <p:txBody>
          <a:bodyPr/>
          <a:lstStyle/>
          <a:p>
            <a:pPr marL="0" indent="0">
              <a:buNone/>
            </a:pPr>
            <a:endParaRPr lang="en-US" sz="2400">
              <a:solidFill>
                <a:srgbClr val="000000"/>
              </a:solidFill>
              <a:latin typeface="Calibri"/>
              <a:ea typeface="Calibri" panose="020F0502020204030204" pitchFamily="34" charset="0"/>
              <a:cs typeface="Times New Roman"/>
            </a:endParaRPr>
          </a:p>
          <a:p>
            <a:pPr marL="0" indent="0">
              <a:buNone/>
            </a:pPr>
            <a:r>
              <a:rPr lang="en-US" sz="2400">
                <a:solidFill>
                  <a:srgbClr val="000000"/>
                </a:solidFill>
                <a:latin typeface="Calibri"/>
                <a:ea typeface="Calibri" panose="020F0502020204030204" pitchFamily="34" charset="0"/>
                <a:cs typeface="Times New Roman"/>
              </a:rPr>
              <a:t>                 Print and Review Tickets June 9-13 &amp; June 16-20 </a:t>
            </a:r>
            <a:r>
              <a:rPr lang="en-US" sz="2400">
                <a:solidFill>
                  <a:srgbClr val="000000"/>
                </a:solidFill>
                <a:effectLst/>
                <a:latin typeface="Calibri"/>
                <a:ea typeface="Calibri" panose="020F0502020204030204" pitchFamily="34" charset="0"/>
                <a:cs typeface="Times New Roman"/>
              </a:rPr>
              <a:t> </a:t>
            </a:r>
            <a:endParaRPr lang="en-US" sz="2400">
              <a:solidFill>
                <a:srgbClr val="000000"/>
              </a:solidFill>
              <a:latin typeface="Calibri"/>
              <a:cs typeface="Times New Roman"/>
            </a:endParaRPr>
          </a:p>
        </p:txBody>
      </p:sp>
      <p:grpSp>
        <p:nvGrpSpPr>
          <p:cNvPr id="10" name="Group 9">
            <a:extLst>
              <a:ext uri="{FF2B5EF4-FFF2-40B4-BE49-F238E27FC236}">
                <a16:creationId xmlns:a16="http://schemas.microsoft.com/office/drawing/2014/main" id="{9D914AC1-E85E-451E-CE48-000ACA8C50A1}"/>
              </a:ext>
            </a:extLst>
          </p:cNvPr>
          <p:cNvGrpSpPr/>
          <p:nvPr/>
        </p:nvGrpSpPr>
        <p:grpSpPr>
          <a:xfrm>
            <a:off x="1" y="6380263"/>
            <a:ext cx="9117062" cy="487262"/>
            <a:chOff x="28575" y="6370738"/>
            <a:chExt cx="9088487" cy="487262"/>
          </a:xfrm>
        </p:grpSpPr>
        <p:pic>
          <p:nvPicPr>
            <p:cNvPr id="11" name="Picture 10" descr="Logo&#10;&#10;Description automatically generated">
              <a:extLst>
                <a:ext uri="{FF2B5EF4-FFF2-40B4-BE49-F238E27FC236}">
                  <a16:creationId xmlns:a16="http://schemas.microsoft.com/office/drawing/2014/main" id="{68438EAD-C46B-CD50-C503-5C73088D9C76}"/>
                </a:ext>
              </a:extLst>
            </p:cNvPr>
            <p:cNvPicPr>
              <a:picLocks noChangeAspect="1"/>
            </p:cNvPicPr>
            <p:nvPr/>
          </p:nvPicPr>
          <p:blipFill>
            <a:blip r:embed="rId4"/>
            <a:stretch>
              <a:fillRect/>
            </a:stretch>
          </p:blipFill>
          <p:spPr>
            <a:xfrm>
              <a:off x="6385014" y="6370738"/>
              <a:ext cx="2732048" cy="468666"/>
            </a:xfrm>
            <a:prstGeom prst="rect">
              <a:avLst/>
            </a:prstGeom>
            <a:ln>
              <a:noFill/>
            </a:ln>
          </p:spPr>
        </p:pic>
        <p:sp>
          <p:nvSpPr>
            <p:cNvPr id="12" name="Rectangle 11">
              <a:extLst>
                <a:ext uri="{FF2B5EF4-FFF2-40B4-BE49-F238E27FC236}">
                  <a16:creationId xmlns:a16="http://schemas.microsoft.com/office/drawing/2014/main" id="{71FD8CF7-7F0D-38D9-8D30-7637DD045FE5}"/>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5">
            <a:alphaModFix amt="35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1" y="409576"/>
            <a:ext cx="914080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Food Order Desk</a:t>
            </a:r>
            <a:endParaRPr lang="en-US">
              <a:ea typeface="+mj-ea"/>
              <a:cs typeface="+mj-cs"/>
            </a:endParaRPr>
          </a:p>
        </p:txBody>
      </p:sp>
      <p:pic>
        <p:nvPicPr>
          <p:cNvPr id="4" name="Picture 3">
            <a:extLst>
              <a:ext uri="{FF2B5EF4-FFF2-40B4-BE49-F238E27FC236}">
                <a16:creationId xmlns:a16="http://schemas.microsoft.com/office/drawing/2014/main" id="{5CAC179E-5DB6-8550-9431-7FFB5A490EA6}"/>
              </a:ext>
            </a:extLst>
          </p:cNvPr>
          <p:cNvPicPr>
            <a:picLocks noChangeAspect="1"/>
          </p:cNvPicPr>
          <p:nvPr/>
        </p:nvPicPr>
        <p:blipFill>
          <a:blip r:embed="rId7">
            <a:extLst>
              <a:ext uri="{28A0092B-C50C-407E-A947-70E740481C1C}">
                <a14:useLocalDpi xmlns:a14="http://schemas.microsoft.com/office/drawing/2010/main" val="0"/>
              </a:ext>
            </a:extLst>
          </a:blip>
          <a:srcRect t="1398" b="1398"/>
          <a:stretch/>
        </p:blipFill>
        <p:spPr>
          <a:xfrm>
            <a:off x="1718437" y="2818005"/>
            <a:ext cx="5975904" cy="3630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0887603D-F412-6D4D-2F8F-3B51B0218B35}"/>
              </a:ext>
            </a:extLst>
          </p:cNvPr>
          <p:cNvPicPr>
            <a:picLocks noChangeAspect="1"/>
          </p:cNvPicPr>
          <p:nvPr/>
        </p:nvPicPr>
        <p:blipFill>
          <a:blip r:embed="rId8"/>
          <a:stretch>
            <a:fillRect/>
          </a:stretch>
        </p:blipFill>
        <p:spPr>
          <a:xfrm>
            <a:off x="2653061" y="3674756"/>
            <a:ext cx="546179" cy="349210"/>
          </a:xfrm>
          <a:prstGeom prst="rect">
            <a:avLst/>
          </a:prstGeom>
          <a:solidFill>
            <a:srgbClr val="FFFF00"/>
          </a:solidFill>
        </p:spPr>
      </p:pic>
      <p:pic>
        <p:nvPicPr>
          <p:cNvPr id="40" name="Picture 39" descr="A cartoon sun with sunglasses&#10;&#10;Description automatically generated">
            <a:extLst>
              <a:ext uri="{FF2B5EF4-FFF2-40B4-BE49-F238E27FC236}">
                <a16:creationId xmlns:a16="http://schemas.microsoft.com/office/drawing/2014/main" id="{6870F0C8-8F65-EB50-B761-2D6634AD33D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963" b="90000" l="6800" r="96600">
                        <a14:foregroundMark x1="56000" y1="32222" x2="48100" y2="49352"/>
                        <a14:foregroundMark x1="35600" y1="31019" x2="31300" y2="50185"/>
                        <a14:foregroundMark x1="54500" y1="49352" x2="51700" y2="62685"/>
                        <a14:foregroundMark x1="65000" y1="48519" x2="43800" y2="62130"/>
                        <a14:foregroundMark x1="59900" y1="47593" x2="43100" y2="69259"/>
                        <a14:foregroundMark x1="43100" y1="69259" x2="43100" y2="69074"/>
                        <a14:foregroundMark x1="88500" y1="45741" x2="85200" y2="70648"/>
                        <a14:foregroundMark x1="90200" y1="42222" x2="90800" y2="48333"/>
                        <a14:foregroundMark x1="92100" y1="40185" x2="92100" y2="53519"/>
                        <a14:foregroundMark x1="94500" y1="43426" x2="95100" y2="45556"/>
                        <a14:foregroundMark x1="95600" y1="59259" x2="96600" y2="65278"/>
                        <a14:foregroundMark x1="56900" y1="34259" x2="52600" y2="54167"/>
                        <a14:foregroundMark x1="68100" y1="30093" x2="50900" y2="53704"/>
                        <a14:foregroundMark x1="66500" y1="37222" x2="43600" y2="35000"/>
                        <a14:foregroundMark x1="70200" y1="38611" x2="46600" y2="38611"/>
                        <a14:foregroundMark x1="63300" y1="33796" x2="40100" y2="33611"/>
                        <a14:foregroundMark x1="62300" y1="31019" x2="14800" y2="35833"/>
                        <a14:foregroundMark x1="31700" y1="29815" x2="37100" y2="59259"/>
                        <a14:foregroundMark x1="41600" y1="24074" x2="35600" y2="47130"/>
                        <a14:foregroundMark x1="42000" y1="34074" x2="28700" y2="41574"/>
                        <a14:foregroundMark x1="34700" y1="36389" x2="24900" y2="40556"/>
                        <a14:foregroundMark x1="31300" y1="31019" x2="25700" y2="47407"/>
                        <a14:foregroundMark x1="27900" y1="34444" x2="32900" y2="42685"/>
                        <a14:foregroundMark x1="32900" y1="42685" x2="38000" y2="47130"/>
                        <a14:foregroundMark x1="40100" y1="39630" x2="48100" y2="43426"/>
                        <a14:foregroundMark x1="44200" y1="34444" x2="36700" y2="48796"/>
                        <a14:foregroundMark x1="51900" y1="31852" x2="42300" y2="36852"/>
                        <a14:foregroundMark x1="52100" y1="26296" x2="54500" y2="34259"/>
                        <a14:foregroundMark x1="62300" y1="30278" x2="70000" y2="45370"/>
                        <a14:foregroundMark x1="71300" y1="36204" x2="54900" y2="45000"/>
                        <a14:foregroundMark x1="67200" y1="29630" x2="64800" y2="48519"/>
                        <a14:foregroundMark x1="64800" y1="42593" x2="50400" y2="54722"/>
                        <a14:foregroundMark x1="9400" y1="44167" x2="9400" y2="44167"/>
                        <a14:foregroundMark x1="8100" y1="57500" x2="8100" y2="57500"/>
                        <a14:foregroundMark x1="6800" y1="41204" x2="6800" y2="41204"/>
                        <a14:foregroundMark x1="49100" y1="8333" x2="49100" y2="8333"/>
                        <a14:foregroundMark x1="14100" y1="32222" x2="14100" y2="32222"/>
                        <a14:foregroundMark x1="26100" y1="23241" x2="26100" y2="23241"/>
                        <a14:foregroundMark x1="36700" y1="15278" x2="42300" y2="19259"/>
                        <a14:foregroundMark x1="53400" y1="7963" x2="51500" y2="13704"/>
                        <a14:foregroundMark x1="6800" y1="56944" x2="6800" y2="5694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422267" y="3120769"/>
            <a:ext cx="549090" cy="593016"/>
          </a:xfrm>
          <a:prstGeom prst="rect">
            <a:avLst/>
          </a:prstGeom>
        </p:spPr>
      </p:pic>
    </p:spTree>
    <p:extLst>
      <p:ext uri="{BB962C8B-B14F-4D97-AF65-F5344CB8AC3E}">
        <p14:creationId xmlns:p14="http://schemas.microsoft.com/office/powerpoint/2010/main" val="1351026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08726" y="1291493"/>
            <a:ext cx="4841375" cy="5087210"/>
          </a:xfrm>
        </p:spPr>
        <p:txBody>
          <a:bodyPr/>
          <a:lstStyle/>
          <a:p>
            <a:pPr marL="0" indent="0">
              <a:buNone/>
            </a:pPr>
            <a:r>
              <a:rPr lang="en-US" sz="2400">
                <a:solidFill>
                  <a:srgbClr val="000000"/>
                </a:solidFill>
                <a:effectLst/>
                <a:latin typeface="Calibri"/>
                <a:ea typeface="Calibri" panose="020F0502020204030204" pitchFamily="34" charset="0"/>
                <a:cs typeface="Times New Roman"/>
              </a:rPr>
              <a:t>Follow the instructions listed on</a:t>
            </a:r>
            <a:r>
              <a:rPr lang="en-US" sz="2400">
                <a:solidFill>
                  <a:srgbClr val="000000"/>
                </a:solidFill>
                <a:latin typeface="Calibri"/>
                <a:ea typeface="Calibri" panose="020F0502020204030204" pitchFamily="34" charset="0"/>
                <a:cs typeface="Times New Roman"/>
              </a:rPr>
              <a:t> the </a:t>
            </a:r>
            <a:r>
              <a:rPr lang="en-US" sz="2400">
                <a:solidFill>
                  <a:srgbClr val="000000"/>
                </a:solidFill>
                <a:effectLst/>
                <a:latin typeface="Calibri"/>
                <a:ea typeface="Calibri" panose="020F0502020204030204" pitchFamily="34" charset="0"/>
                <a:cs typeface="Times New Roman"/>
              </a:rPr>
              <a:t>“</a:t>
            </a:r>
            <a:r>
              <a:rPr lang="en-US" sz="2400" i="1">
                <a:solidFill>
                  <a:srgbClr val="000000"/>
                </a:solidFill>
                <a:effectLst/>
                <a:latin typeface="Calibri"/>
                <a:ea typeface="Calibri" panose="020F0502020204030204" pitchFamily="34" charset="0"/>
                <a:cs typeface="Times New Roman"/>
              </a:rPr>
              <a:t>Food Service Summer Program Checklist 2025”</a:t>
            </a:r>
          </a:p>
          <a:p>
            <a:pPr marL="0" lvl="0" indent="0">
              <a:buNone/>
            </a:pPr>
            <a:endParaRPr lang="en-US" sz="800" i="1">
              <a:solidFill>
                <a:srgbClr val="000000"/>
              </a:solidFill>
              <a:latin typeface="Calibri" panose="020F0502020204030204" pitchFamily="34" charset="0"/>
              <a:cs typeface="Times New Roman" panose="02020603050405020304" pitchFamily="18" charset="0"/>
            </a:endParaRPr>
          </a:p>
          <a:p>
            <a:pPr marL="0" lvl="0" indent="0">
              <a:buNone/>
            </a:pPr>
            <a:r>
              <a:rPr lang="en-US" sz="2400" b="1">
                <a:solidFill>
                  <a:srgbClr val="000000"/>
                </a:solidFill>
                <a:latin typeface="Calibri" panose="020F0502020204030204" pitchFamily="34" charset="0"/>
                <a:cs typeface="Times New Roman" panose="02020603050405020304" pitchFamily="18" charset="0"/>
              </a:rPr>
              <a:t>Remember:</a:t>
            </a:r>
          </a:p>
          <a:p>
            <a:pPr marL="0" indent="0">
              <a:buNone/>
            </a:pPr>
            <a:r>
              <a:rPr lang="en-US" sz="2200">
                <a:solidFill>
                  <a:srgbClr val="000000"/>
                </a:solidFill>
                <a:latin typeface="Calibri"/>
                <a:cs typeface="Times New Roman"/>
              </a:rPr>
              <a:t>Double-check each G/S shopping list for paper goods, and condiments. </a:t>
            </a:r>
            <a:endParaRPr lang="en-US" sz="2200">
              <a:solidFill>
                <a:srgbClr val="000000"/>
              </a:solidFill>
              <a:latin typeface="Calibri" panose="020F0502020204030204" pitchFamily="34" charset="0"/>
              <a:cs typeface="Times New Roman" panose="02020603050405020304" pitchFamily="18" charset="0"/>
            </a:endParaRPr>
          </a:p>
          <a:p>
            <a:pPr marL="0" indent="0">
              <a:buNone/>
            </a:pPr>
            <a:r>
              <a:rPr lang="en-US" sz="2200">
                <a:solidFill>
                  <a:srgbClr val="000000"/>
                </a:solidFill>
                <a:latin typeface="Calibri"/>
                <a:cs typeface="Times New Roman"/>
              </a:rPr>
              <a:t>Create a shopping list for chemicals. </a:t>
            </a:r>
          </a:p>
          <a:p>
            <a:pPr>
              <a:buFont typeface="Wingdings" charset="0"/>
              <a:buChar char="Ø"/>
            </a:pPr>
            <a:r>
              <a:rPr lang="en-US" sz="2200">
                <a:solidFill>
                  <a:srgbClr val="000000"/>
                </a:solidFill>
                <a:latin typeface="Calibri"/>
                <a:cs typeface="Times New Roman"/>
              </a:rPr>
              <a:t>Trash bags</a:t>
            </a:r>
            <a:endParaRPr lang="en-US">
              <a:solidFill>
                <a:srgbClr val="008000"/>
              </a:solidFill>
              <a:latin typeface="Calibri"/>
              <a:cs typeface="Calibri"/>
            </a:endParaRPr>
          </a:p>
          <a:p>
            <a:pPr>
              <a:buFont typeface="Wingdings" charset="0"/>
              <a:buChar char="Ø"/>
            </a:pPr>
            <a:r>
              <a:rPr lang="en-US" sz="2200">
                <a:solidFill>
                  <a:srgbClr val="000000"/>
                </a:solidFill>
                <a:latin typeface="Calibri"/>
                <a:cs typeface="Times New Roman"/>
              </a:rPr>
              <a:t>Cleaning supplies</a:t>
            </a:r>
            <a:endParaRPr lang="en-US" sz="2200">
              <a:solidFill>
                <a:srgbClr val="000000"/>
              </a:solidFill>
              <a:cs typeface="Times New Roman"/>
            </a:endParaRPr>
          </a:p>
        </p:txBody>
      </p:sp>
      <p:grpSp>
        <p:nvGrpSpPr>
          <p:cNvPr id="10" name="Group 9">
            <a:extLst>
              <a:ext uri="{FF2B5EF4-FFF2-40B4-BE49-F238E27FC236}">
                <a16:creationId xmlns:a16="http://schemas.microsoft.com/office/drawing/2014/main" id="{9D914AC1-E85E-451E-CE48-000ACA8C50A1}"/>
              </a:ext>
            </a:extLst>
          </p:cNvPr>
          <p:cNvGrpSpPr/>
          <p:nvPr/>
        </p:nvGrpSpPr>
        <p:grpSpPr>
          <a:xfrm>
            <a:off x="1" y="6380263"/>
            <a:ext cx="9117062" cy="487262"/>
            <a:chOff x="28575" y="6370738"/>
            <a:chExt cx="9088487" cy="487262"/>
          </a:xfrm>
        </p:grpSpPr>
        <p:pic>
          <p:nvPicPr>
            <p:cNvPr id="11" name="Picture 10" descr="Logo&#10;&#10;Description automatically generated">
              <a:extLst>
                <a:ext uri="{FF2B5EF4-FFF2-40B4-BE49-F238E27FC236}">
                  <a16:creationId xmlns:a16="http://schemas.microsoft.com/office/drawing/2014/main" id="{68438EAD-C46B-CD50-C503-5C73088D9C76}"/>
                </a:ext>
              </a:extLst>
            </p:cNvPr>
            <p:cNvPicPr>
              <a:picLocks noChangeAspect="1"/>
            </p:cNvPicPr>
            <p:nvPr/>
          </p:nvPicPr>
          <p:blipFill>
            <a:blip r:embed="rId4"/>
            <a:stretch>
              <a:fillRect/>
            </a:stretch>
          </p:blipFill>
          <p:spPr>
            <a:xfrm>
              <a:off x="6385014" y="6370738"/>
              <a:ext cx="2732048" cy="468666"/>
            </a:xfrm>
            <a:prstGeom prst="rect">
              <a:avLst/>
            </a:prstGeom>
            <a:ln>
              <a:noFill/>
            </a:ln>
          </p:spPr>
        </p:pic>
        <p:sp>
          <p:nvSpPr>
            <p:cNvPr id="12" name="Rectangle 11">
              <a:extLst>
                <a:ext uri="{FF2B5EF4-FFF2-40B4-BE49-F238E27FC236}">
                  <a16:creationId xmlns:a16="http://schemas.microsoft.com/office/drawing/2014/main" id="{71FD8CF7-7F0D-38D9-8D30-7637DD045FE5}"/>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5">
            <a:alphaModFix amt="35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1" y="409576"/>
            <a:ext cx="9140804" cy="8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Summer Program Checklist 2025</a:t>
            </a:r>
            <a:endParaRPr lang="en-US">
              <a:ea typeface="+mj-ea"/>
              <a:cs typeface="+mj-cs"/>
            </a:endParaRPr>
          </a:p>
        </p:txBody>
      </p:sp>
      <p:pic>
        <p:nvPicPr>
          <p:cNvPr id="6" name="Picture 5">
            <a:extLst>
              <a:ext uri="{FF2B5EF4-FFF2-40B4-BE49-F238E27FC236}">
                <a16:creationId xmlns:a16="http://schemas.microsoft.com/office/drawing/2014/main" id="{A3118DAB-AF6D-AE7A-ECB7-7BA396803AB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82618" y="1202103"/>
            <a:ext cx="3340700" cy="4982463"/>
          </a:xfrm>
          <a:prstGeom prst="rect">
            <a:avLst/>
          </a:prstGeom>
          <a:ln>
            <a:solidFill>
              <a:srgbClr val="000000"/>
            </a:solidFill>
          </a:ln>
        </p:spPr>
      </p:pic>
    </p:spTree>
    <p:extLst>
      <p:ext uri="{BB962C8B-B14F-4D97-AF65-F5344CB8AC3E}">
        <p14:creationId xmlns:p14="http://schemas.microsoft.com/office/powerpoint/2010/main" val="24636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Summer Time – Use it Wisely! – Ho'oulu">
            <a:extLst>
              <a:ext uri="{FF2B5EF4-FFF2-40B4-BE49-F238E27FC236}">
                <a16:creationId xmlns:a16="http://schemas.microsoft.com/office/drawing/2014/main" id="{2B08DE2A-CC7B-AB24-F78E-2B68E9CE22FC}"/>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CBA9E74-250F-31A3-2D02-5CB643B8029F}"/>
              </a:ext>
            </a:extLst>
          </p:cNvPr>
          <p:cNvGrpSpPr/>
          <p:nvPr/>
        </p:nvGrpSpPr>
        <p:grpSpPr>
          <a:xfrm>
            <a:off x="1" y="6380263"/>
            <a:ext cx="9117062" cy="487262"/>
            <a:chOff x="28575" y="6370738"/>
            <a:chExt cx="9088487" cy="487262"/>
          </a:xfrm>
        </p:grpSpPr>
        <p:pic>
          <p:nvPicPr>
            <p:cNvPr id="4" name="Picture 3" descr="Logo&#10;&#10;Description automatically generated">
              <a:extLst>
                <a:ext uri="{FF2B5EF4-FFF2-40B4-BE49-F238E27FC236}">
                  <a16:creationId xmlns:a16="http://schemas.microsoft.com/office/drawing/2014/main" id="{0F59FB02-E7C4-EF18-675A-5A50A3DD76FD}"/>
                </a:ext>
              </a:extLst>
            </p:cNvPr>
            <p:cNvPicPr>
              <a:picLocks noChangeAspect="1"/>
            </p:cNvPicPr>
            <p:nvPr/>
          </p:nvPicPr>
          <p:blipFill>
            <a:blip r:embed="rId4"/>
            <a:stretch>
              <a:fillRect/>
            </a:stretch>
          </p:blipFill>
          <p:spPr>
            <a:xfrm>
              <a:off x="6385014" y="6370738"/>
              <a:ext cx="2732048" cy="468666"/>
            </a:xfrm>
            <a:prstGeom prst="rect">
              <a:avLst/>
            </a:prstGeom>
            <a:ln>
              <a:noFill/>
            </a:ln>
          </p:spPr>
        </p:pic>
        <p:sp>
          <p:nvSpPr>
            <p:cNvPr id="5" name="Rectangle 4">
              <a:extLst>
                <a:ext uri="{FF2B5EF4-FFF2-40B4-BE49-F238E27FC236}">
                  <a16:creationId xmlns:a16="http://schemas.microsoft.com/office/drawing/2014/main" id="{5530C473-CA85-C046-4FF0-6AC451D726C8}"/>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2" descr="Sun illustrations | A complete guide | Adobe">
            <a:extLst>
              <a:ext uri="{FF2B5EF4-FFF2-40B4-BE49-F238E27FC236}">
                <a16:creationId xmlns:a16="http://schemas.microsoft.com/office/drawing/2014/main" id="{2E95F9CC-0C0A-566B-C95E-E8DBAA789124}"/>
              </a:ext>
            </a:extLst>
          </p:cNvPr>
          <p:cNvPicPr>
            <a:picLocks noChangeAspect="1" noChangeArrowheads="1"/>
          </p:cNvPicPr>
          <p:nvPr/>
        </p:nvPicPr>
        <p:blipFill>
          <a:blip r:embed="rId5">
            <a:alphaModFix amt="35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4339" name="Rectangle 3"/>
          <p:cNvSpPr>
            <a:spLocks noGrp="1" noChangeArrowheads="1"/>
          </p:cNvSpPr>
          <p:nvPr>
            <p:ph idx="1"/>
          </p:nvPr>
        </p:nvSpPr>
        <p:spPr>
          <a:xfrm>
            <a:off x="533400" y="1257299"/>
            <a:ext cx="8188754" cy="4626665"/>
          </a:xfrm>
        </p:spPr>
        <p:txBody>
          <a:bodyPr/>
          <a:lstStyle/>
          <a:p>
            <a:pPr marL="0" indent="0">
              <a:lnSpc>
                <a:spcPct val="90000"/>
              </a:lnSpc>
              <a:buNone/>
            </a:pPr>
            <a:r>
              <a:rPr lang="en-US" altLang="en-US" sz="2400">
                <a:solidFill>
                  <a:srgbClr val="000000"/>
                </a:solidFill>
              </a:rPr>
              <a:t>This training will provide Food Service Managers (FSM) with  information needed to complete summer orders for the sites summer school programs, RAP,  Beyond the Bell (BTB) and HUB receiver sites (if applicable.)  </a:t>
            </a:r>
            <a:endParaRPr lang="en-US"/>
          </a:p>
          <a:p>
            <a:pPr marL="0" indent="0">
              <a:lnSpc>
                <a:spcPct val="90000"/>
              </a:lnSpc>
              <a:buNone/>
            </a:pPr>
            <a:endParaRPr lang="en-US" altLang="en-US" sz="800">
              <a:solidFill>
                <a:srgbClr val="000000"/>
              </a:solidFill>
              <a:cs typeface="Calibri"/>
            </a:endParaRPr>
          </a:p>
          <a:p>
            <a:pPr marL="0" indent="0">
              <a:lnSpc>
                <a:spcPct val="90000"/>
              </a:lnSpc>
              <a:buNone/>
            </a:pPr>
            <a:r>
              <a:rPr lang="en-US" altLang="en-US" sz="2400">
                <a:solidFill>
                  <a:srgbClr val="000000"/>
                </a:solidFill>
              </a:rPr>
              <a:t>The following summer orders toolkit documents will be reviewed:</a:t>
            </a:r>
            <a:endParaRPr lang="en-US"/>
          </a:p>
          <a:p>
            <a:pPr marL="742950" lvl="2" indent="-285750">
              <a:lnSpc>
                <a:spcPct val="90000"/>
              </a:lnSpc>
              <a:buFont typeface="Wingdings" panose="05000000000000000000" pitchFamily="2" charset="2"/>
              <a:buChar char="Ø"/>
            </a:pPr>
            <a:r>
              <a:rPr lang="en-US" altLang="en-US" sz="2200">
                <a:solidFill>
                  <a:srgbClr val="000000"/>
                </a:solidFill>
                <a:cs typeface="Calibri"/>
              </a:rPr>
              <a:t>Summer Program Start Dates</a:t>
            </a:r>
          </a:p>
          <a:p>
            <a:pPr lvl="1">
              <a:lnSpc>
                <a:spcPct val="90000"/>
              </a:lnSpc>
              <a:buFont typeface="Wingdings" panose="05000000000000000000" pitchFamily="2" charset="2"/>
              <a:buChar char="Ø"/>
            </a:pPr>
            <a:r>
              <a:rPr lang="en-US" altLang="en-US" sz="2200">
                <a:solidFill>
                  <a:srgbClr val="000000"/>
                </a:solidFill>
              </a:rPr>
              <a:t>Summer Orders Calendar</a:t>
            </a:r>
            <a:endParaRPr lang="en-US" altLang="en-US" sz="2200">
              <a:solidFill>
                <a:srgbClr val="000000"/>
              </a:solidFill>
              <a:cs typeface="Calibri"/>
            </a:endParaRPr>
          </a:p>
          <a:p>
            <a:pPr lvl="1">
              <a:lnSpc>
                <a:spcPct val="90000"/>
              </a:lnSpc>
              <a:buFont typeface="Wingdings" panose="05000000000000000000" pitchFamily="2" charset="2"/>
              <a:buChar char="Ø"/>
            </a:pPr>
            <a:r>
              <a:rPr lang="en-US" altLang="en-US" sz="2200">
                <a:solidFill>
                  <a:srgbClr val="000000"/>
                </a:solidFill>
              </a:rPr>
              <a:t>Summer Program Timeline and Ordering Checklist</a:t>
            </a:r>
            <a:endParaRPr lang="en-US" altLang="en-US" sz="2200">
              <a:solidFill>
                <a:srgbClr val="000000"/>
              </a:solidFill>
              <a:cs typeface="Calibri"/>
            </a:endParaRPr>
          </a:p>
          <a:p>
            <a:pPr marL="457200" lvl="1" indent="0">
              <a:lnSpc>
                <a:spcPct val="90000"/>
              </a:lnSpc>
              <a:buNone/>
            </a:pPr>
            <a:endParaRPr lang="en-US" altLang="en-US" sz="2000">
              <a:solidFill>
                <a:srgbClr val="000000"/>
              </a:solidFill>
            </a:endParaRPr>
          </a:p>
          <a:p>
            <a:pPr marL="457200" lvl="1" indent="0">
              <a:lnSpc>
                <a:spcPct val="90000"/>
              </a:lnSpc>
              <a:buNone/>
            </a:pPr>
            <a:endParaRPr lang="en-US" altLang="en-US" sz="1200"/>
          </a:p>
          <a:p>
            <a:pPr>
              <a:lnSpc>
                <a:spcPct val="90000"/>
              </a:lnSpc>
              <a:buFont typeface="Wingdings 2" pitchFamily="18" charset="2"/>
              <a:buNone/>
            </a:pPr>
            <a:endParaRPr lang="en-US" altLang="en-US" sz="1200"/>
          </a:p>
          <a:p>
            <a:pPr>
              <a:lnSpc>
                <a:spcPct val="90000"/>
              </a:lnSpc>
              <a:buFont typeface="Wingdings 2" pitchFamily="18" charset="2"/>
              <a:buNone/>
            </a:pPr>
            <a:endParaRPr lang="en-US" altLang="en-US"/>
          </a:p>
        </p:txBody>
      </p:sp>
      <p:sp>
        <p:nvSpPr>
          <p:cNvPr id="14338" name="Rectangle 2"/>
          <p:cNvSpPr>
            <a:spLocks noGrp="1" noChangeArrowheads="1"/>
          </p:cNvSpPr>
          <p:nvPr>
            <p:ph type="title"/>
          </p:nvPr>
        </p:nvSpPr>
        <p:spPr>
          <a:xfrm>
            <a:off x="3372" y="409576"/>
            <a:ext cx="9139046" cy="885824"/>
          </a:xfrm>
        </p:spPr>
        <p:txBody>
          <a:bodyPr/>
          <a:lstStyle/>
          <a:p>
            <a:pPr marL="571500" indent="-285750"/>
            <a:r>
              <a:rPr lang="en-US" altLang="en-US" b="1">
                <a:solidFill>
                  <a:srgbClr val="000000"/>
                </a:solidFill>
              </a:rPr>
              <a:t>Overview</a:t>
            </a:r>
          </a:p>
        </p:txBody>
      </p:sp>
    </p:spTree>
    <p:extLst>
      <p:ext uri="{BB962C8B-B14F-4D97-AF65-F5344CB8AC3E}">
        <p14:creationId xmlns:p14="http://schemas.microsoft.com/office/powerpoint/2010/main" val="2258946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 y="1986376"/>
            <a:ext cx="9117062" cy="372661"/>
          </a:xfrm>
        </p:spPr>
        <p:txBody>
          <a:bodyPr/>
          <a:lstStyle/>
          <a:p>
            <a:pPr marL="0" indent="0" algn="ctr">
              <a:spcBef>
                <a:spcPts val="0"/>
              </a:spcBef>
              <a:spcAft>
                <a:spcPts val="0"/>
              </a:spcAft>
              <a:buNone/>
              <a:tabLst>
                <a:tab pos="0" algn="l"/>
                <a:tab pos="457200" algn="l"/>
                <a:tab pos="845820" algn="l"/>
                <a:tab pos="1074420" algn="l"/>
                <a:tab pos="1280160" algn="l"/>
                <a:tab pos="1828800" algn="l"/>
              </a:tabLst>
            </a:pPr>
            <a:endParaRPr lang="en-US" sz="4800" b="1">
              <a:solidFill>
                <a:srgbClr val="000000"/>
              </a:solidFill>
              <a:effectLst/>
              <a:latin typeface="Calibri" panose="020F0502020204030204" pitchFamily="34" charset="0"/>
              <a:ea typeface="Times New Roman" panose="02020603050405020304" pitchFamily="18" charset="0"/>
            </a:endParaRPr>
          </a:p>
          <a:p>
            <a:pPr marL="0" indent="0" algn="ctr">
              <a:spcBef>
                <a:spcPts val="0"/>
              </a:spcBef>
              <a:spcAft>
                <a:spcPts val="0"/>
              </a:spcAft>
              <a:buNone/>
              <a:tabLst>
                <a:tab pos="0" algn="l"/>
                <a:tab pos="457200" algn="l"/>
                <a:tab pos="845820" algn="l"/>
                <a:tab pos="1074420" algn="l"/>
                <a:tab pos="1280160" algn="l"/>
                <a:tab pos="1828800" algn="l"/>
              </a:tabLst>
            </a:pPr>
            <a:r>
              <a:rPr lang="en-US" b="1">
                <a:solidFill>
                  <a:srgbClr val="000000"/>
                </a:solidFill>
                <a:effectLst/>
                <a:latin typeface="Calibri"/>
                <a:ea typeface="Times New Roman" panose="02020603050405020304" pitchFamily="18" charset="0"/>
                <a:cs typeface="Calibri"/>
              </a:rPr>
              <a:t>Enter EZ-Steps one week at a time.</a:t>
            </a:r>
          </a:p>
          <a:p>
            <a:pPr marL="0" indent="0" algn="ctr">
              <a:spcBef>
                <a:spcPts val="0"/>
              </a:spcBef>
              <a:spcAft>
                <a:spcPts val="0"/>
              </a:spcAft>
              <a:buNone/>
              <a:tabLst>
                <a:tab pos="0" algn="l"/>
                <a:tab pos="457200" algn="l"/>
                <a:tab pos="845820" algn="l"/>
                <a:tab pos="1074420" algn="l"/>
                <a:tab pos="1280160" algn="l"/>
                <a:tab pos="1828800" algn="l"/>
              </a:tabLst>
            </a:pPr>
            <a:r>
              <a:rPr lang="en-US" b="1">
                <a:solidFill>
                  <a:srgbClr val="000000"/>
                </a:solidFill>
                <a:latin typeface="Calibri"/>
                <a:ea typeface="Times New Roman" panose="02020603050405020304" pitchFamily="18" charset="0"/>
                <a:cs typeface="Calibri"/>
              </a:rPr>
              <a:t>Do not complete all weeks at once.</a:t>
            </a:r>
            <a:endParaRPr lang="en-US" b="1" i="1">
              <a:solidFill>
                <a:srgbClr val="000000"/>
              </a:solidFill>
              <a:effectLst/>
              <a:latin typeface="Calibri"/>
              <a:ea typeface="Times New Roman" panose="02020603050405020304" pitchFamily="18" charset="0"/>
              <a:cs typeface="Calibri"/>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457200" lvl="1" indent="0">
              <a:buNone/>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0" indent="0">
              <a:buNone/>
            </a:pPr>
            <a:endParaRPr lang="en-US" sz="2400">
              <a:solidFill>
                <a:srgbClr val="000000"/>
              </a:solidFill>
            </a:endParaRPr>
          </a:p>
          <a:p>
            <a:pPr marL="0" indent="0">
              <a:buNone/>
            </a:pPr>
            <a:r>
              <a:rPr lang="en-US" sz="2400">
                <a:solidFill>
                  <a:srgbClr val="000000"/>
                </a:solidFill>
              </a:rPr>
              <a:t>				</a:t>
            </a:r>
          </a:p>
        </p:txBody>
      </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206375" y="409576"/>
            <a:ext cx="7975378"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algn="l" defTabSz="4572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1200" cap="none" spc="0" normalizeH="0" baseline="0" noProof="0">
              <a:ln>
                <a:noFill/>
              </a:ln>
              <a:solidFill>
                <a:srgbClr val="000000"/>
              </a:solidFill>
              <a:effectLst/>
              <a:uLnTx/>
              <a:uFillTx/>
              <a:latin typeface="Calibri"/>
              <a:ea typeface="+mj-ea"/>
              <a:cs typeface="+mj-cs"/>
            </a:endParaRPr>
          </a:p>
        </p:txBody>
      </p:sp>
      <p:pic>
        <p:nvPicPr>
          <p:cNvPr id="2054" name="Picture 6" descr="Speculating Quick Tips">
            <a:extLst>
              <a:ext uri="{FF2B5EF4-FFF2-40B4-BE49-F238E27FC236}">
                <a16:creationId xmlns:a16="http://schemas.microsoft.com/office/drawing/2014/main" id="{3067C2ED-B7A0-F1A3-68D4-7B888C776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4290" y="-236479"/>
            <a:ext cx="2555421" cy="3063757"/>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roup 2085">
            <a:extLst>
              <a:ext uri="{FF2B5EF4-FFF2-40B4-BE49-F238E27FC236}">
                <a16:creationId xmlns:a16="http://schemas.microsoft.com/office/drawing/2014/main" id="{84398677-2A15-2D9C-60B1-C10ED0908C30}"/>
              </a:ext>
            </a:extLst>
          </p:cNvPr>
          <p:cNvGrpSpPr/>
          <p:nvPr/>
        </p:nvGrpSpPr>
        <p:grpSpPr>
          <a:xfrm>
            <a:off x="1" y="6380263"/>
            <a:ext cx="9117062" cy="487262"/>
            <a:chOff x="28575" y="6370738"/>
            <a:chExt cx="9088487" cy="487262"/>
          </a:xfrm>
        </p:grpSpPr>
        <p:pic>
          <p:nvPicPr>
            <p:cNvPr id="2087" name="Picture 2086" descr="Logo&#10;&#10;Description automatically generated">
              <a:extLst>
                <a:ext uri="{FF2B5EF4-FFF2-40B4-BE49-F238E27FC236}">
                  <a16:creationId xmlns:a16="http://schemas.microsoft.com/office/drawing/2014/main" id="{F8AE311E-C006-0957-CBCA-958D6713D6BF}"/>
                </a:ext>
              </a:extLst>
            </p:cNvPr>
            <p:cNvPicPr>
              <a:picLocks noChangeAspect="1"/>
            </p:cNvPicPr>
            <p:nvPr/>
          </p:nvPicPr>
          <p:blipFill>
            <a:blip r:embed="rId7"/>
            <a:stretch>
              <a:fillRect/>
            </a:stretch>
          </p:blipFill>
          <p:spPr>
            <a:xfrm>
              <a:off x="6385014" y="6370738"/>
              <a:ext cx="2732048" cy="468666"/>
            </a:xfrm>
            <a:prstGeom prst="rect">
              <a:avLst/>
            </a:prstGeom>
            <a:ln>
              <a:noFill/>
            </a:ln>
          </p:spPr>
        </p:pic>
        <p:sp>
          <p:nvSpPr>
            <p:cNvPr id="2088" name="Rectangle 2087">
              <a:extLst>
                <a:ext uri="{FF2B5EF4-FFF2-40B4-BE49-F238E27FC236}">
                  <a16:creationId xmlns:a16="http://schemas.microsoft.com/office/drawing/2014/main" id="{3DE38711-915B-0AF2-D504-DBD76A32ABC5}"/>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1" name="Picture 20" descr="A close-up of a list&#10;&#10;AI-generated content may be incorrect.">
            <a:extLst>
              <a:ext uri="{FF2B5EF4-FFF2-40B4-BE49-F238E27FC236}">
                <a16:creationId xmlns:a16="http://schemas.microsoft.com/office/drawing/2014/main" id="{5F886BDE-A4BE-4AAB-6488-8E5C24931E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621" y="3993843"/>
            <a:ext cx="7696755" cy="1902198"/>
          </a:xfrm>
          <a:prstGeom prst="rect">
            <a:avLst/>
          </a:prstGeom>
        </p:spPr>
      </p:pic>
    </p:spTree>
    <p:extLst>
      <p:ext uri="{BB962C8B-B14F-4D97-AF65-F5344CB8AC3E}">
        <p14:creationId xmlns:p14="http://schemas.microsoft.com/office/powerpoint/2010/main" val="82509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3422" y="1229387"/>
            <a:ext cx="8439355" cy="5060732"/>
          </a:xfrm>
        </p:spPr>
        <p:txBody>
          <a:bodyPr/>
          <a:lstStyle/>
          <a:p>
            <a:pPr marL="0" indent="0">
              <a:spcBef>
                <a:spcPts val="0"/>
              </a:spcBef>
              <a:spcAft>
                <a:spcPts val="0"/>
              </a:spcAft>
              <a:buNone/>
              <a:tabLst>
                <a:tab pos="0" algn="l"/>
                <a:tab pos="457200" algn="l"/>
                <a:tab pos="845820" algn="l"/>
                <a:tab pos="1074420" algn="l"/>
                <a:tab pos="1280160" algn="l"/>
                <a:tab pos="1828800" algn="l"/>
              </a:tabLst>
            </a:pPr>
            <a:r>
              <a:rPr lang="en-US" sz="2400">
                <a:solidFill>
                  <a:srgbClr val="000000"/>
                </a:solidFill>
                <a:effectLst/>
                <a:latin typeface="Calibri"/>
                <a:ea typeface="Times New Roman" panose="02020603050405020304" pitchFamily="18" charset="0"/>
                <a:cs typeface="Calibri"/>
              </a:rPr>
              <a:t>Edit and save all shopping lists that apply to your school.</a:t>
            </a:r>
            <a:r>
              <a:rPr lang="en-US" sz="2400" b="1">
                <a:latin typeface="Calibri"/>
                <a:ea typeface="Times New Roman" panose="02020603050405020304" pitchFamily="18" charset="0"/>
                <a:cs typeface="Calibri"/>
              </a:rPr>
              <a:t> </a:t>
            </a:r>
            <a:endParaRPr lang="en-US" sz="2400" b="1">
              <a:effectLst/>
              <a:latin typeface="Calibri" panose="020F0502020204030204" pitchFamily="34" charset="0"/>
              <a:ea typeface="Times New Roman" panose="02020603050405020304" pitchFamily="18" charset="0"/>
              <a:cs typeface="Calibri"/>
            </a:endParaRPr>
          </a:p>
          <a:p>
            <a:pPr>
              <a:spcBef>
                <a:spcPts val="0"/>
              </a:spcBef>
              <a:spcAft>
                <a:spcPts val="0"/>
              </a:spcAft>
              <a:buFont typeface="Wingdings" charset="0"/>
              <a:buChar char="Ø"/>
              <a:tabLst>
                <a:tab pos="0" algn="l"/>
                <a:tab pos="457200" algn="l"/>
                <a:tab pos="845820" algn="l"/>
                <a:tab pos="1074420" algn="l"/>
                <a:tab pos="1280160" algn="l"/>
                <a:tab pos="1828800" algn="l"/>
              </a:tabLst>
            </a:pPr>
            <a:r>
              <a:rPr lang="en-US" sz="2200">
                <a:solidFill>
                  <a:srgbClr val="000000"/>
                </a:solidFill>
                <a:effectLst/>
                <a:latin typeface="Calibri"/>
                <a:ea typeface="Times New Roman" panose="02020603050405020304" pitchFamily="18" charset="0"/>
                <a:cs typeface="Calibri"/>
              </a:rPr>
              <a:t>Initial each line below identifying that you have </a:t>
            </a:r>
            <a:r>
              <a:rPr lang="en-US" sz="2200" i="1">
                <a:solidFill>
                  <a:srgbClr val="000000"/>
                </a:solidFill>
                <a:effectLst/>
                <a:latin typeface="Calibri"/>
                <a:ea typeface="Times New Roman" panose="02020603050405020304" pitchFamily="18" charset="0"/>
                <a:cs typeface="Calibri"/>
              </a:rPr>
              <a:t>reviewed, edited, and saved</a:t>
            </a:r>
            <a:r>
              <a:rPr lang="en-US" sz="2200">
                <a:solidFill>
                  <a:srgbClr val="000000"/>
                </a:solidFill>
                <a:effectLst/>
                <a:latin typeface="Calibri"/>
                <a:ea typeface="Times New Roman" panose="02020603050405020304" pitchFamily="18" charset="0"/>
                <a:cs typeface="Calibri"/>
              </a:rPr>
              <a:t> shopping </a:t>
            </a:r>
            <a:r>
              <a:rPr lang="en-US" sz="2200">
                <a:solidFill>
                  <a:srgbClr val="000000"/>
                </a:solidFill>
                <a:latin typeface="Calibri"/>
                <a:ea typeface="Times New Roman" panose="02020603050405020304" pitchFamily="18" charset="0"/>
                <a:cs typeface="Calibri"/>
              </a:rPr>
              <a:t>lists</a:t>
            </a:r>
            <a:r>
              <a:rPr lang="en-US" sz="2200">
                <a:solidFill>
                  <a:srgbClr val="000000"/>
                </a:solidFill>
                <a:effectLst/>
                <a:latin typeface="Calibri"/>
                <a:ea typeface="Times New Roman" panose="02020603050405020304" pitchFamily="18" charset="0"/>
                <a:cs typeface="Calibri"/>
              </a:rPr>
              <a:t> for the following dates and vendors:</a:t>
            </a:r>
            <a:r>
              <a:rPr lang="en-US" sz="2200">
                <a:solidFill>
                  <a:srgbClr val="000000"/>
                </a:solidFill>
                <a:latin typeface="Calibri"/>
                <a:ea typeface="Times New Roman" panose="02020603050405020304" pitchFamily="18" charset="0"/>
                <a:cs typeface="Calibri"/>
              </a:rPr>
              <a:t>  </a:t>
            </a:r>
            <a:endParaRPr lang="en-US" sz="2200">
              <a:solidFill>
                <a:srgbClr val="000000"/>
              </a:solidFill>
              <a:effectLst/>
              <a:latin typeface="Calibri" panose="020F0502020204030204" pitchFamily="34" charset="0"/>
              <a:ea typeface="Times New Roman" panose="02020603050405020304" pitchFamily="18" charset="0"/>
              <a:cs typeface="Calibri"/>
            </a:endParaRPr>
          </a:p>
          <a:p>
            <a:pPr>
              <a:spcBef>
                <a:spcPts val="0"/>
              </a:spcBef>
              <a:spcAft>
                <a:spcPts val="0"/>
              </a:spcAft>
              <a:buFont typeface="Arial" panose="020B0604020202020204" pitchFamily="34" charset="0"/>
              <a:buChar char="•"/>
              <a:tabLst>
                <a:tab pos="0" algn="l"/>
                <a:tab pos="457200" algn="l"/>
                <a:tab pos="845820" algn="l"/>
                <a:tab pos="1074420" algn="l"/>
                <a:tab pos="1280160" algn="l"/>
                <a:tab pos="1828800" algn="l"/>
              </a:tabLst>
            </a:pPr>
            <a:endParaRPr lang="en-US" sz="2000">
              <a:solidFill>
                <a:srgbClr val="000000"/>
              </a:solidFill>
              <a:latin typeface="Calibri" panose="020F0502020204030204" pitchFamily="34" charset="0"/>
              <a:ea typeface="Times New Roman" panose="02020603050405020304" pitchFamily="18" charset="0"/>
            </a:endParaRPr>
          </a:p>
          <a:p>
            <a:pPr>
              <a:spcBef>
                <a:spcPts val="0"/>
              </a:spcBef>
              <a:spcAft>
                <a:spcPts val="0"/>
              </a:spcAft>
              <a:buFont typeface="Arial" panose="020B0604020202020204" pitchFamily="34" charset="0"/>
              <a:buChar char="•"/>
              <a:tabLst>
                <a:tab pos="0" algn="l"/>
                <a:tab pos="457200" algn="l"/>
                <a:tab pos="845820" algn="l"/>
                <a:tab pos="1074420" algn="l"/>
                <a:tab pos="1280160" algn="l"/>
                <a:tab pos="1828800" algn="l"/>
              </a:tabLst>
            </a:pPr>
            <a:endParaRPr lang="en-US" sz="2000">
              <a:solidFill>
                <a:srgbClr val="000000"/>
              </a:solidFill>
              <a:effectLst/>
              <a:latin typeface="Calibri" panose="020F0502020204030204" pitchFamily="34" charset="0"/>
              <a:ea typeface="Times New Roman" panose="02020603050405020304" pitchFamily="18" charset="0"/>
            </a:endParaRPr>
          </a:p>
          <a:p>
            <a:pPr>
              <a:spcBef>
                <a:spcPts val="0"/>
              </a:spcBef>
              <a:spcAft>
                <a:spcPts val="0"/>
              </a:spcAft>
              <a:buFont typeface="Arial" panose="020B0604020202020204" pitchFamily="34" charset="0"/>
              <a:buChar char="•"/>
              <a:tabLst>
                <a:tab pos="0" algn="l"/>
                <a:tab pos="457200" algn="l"/>
                <a:tab pos="845820" algn="l"/>
                <a:tab pos="1074420" algn="l"/>
                <a:tab pos="1280160" algn="l"/>
                <a:tab pos="1828800" algn="l"/>
              </a:tabLst>
            </a:pPr>
            <a:endParaRPr lang="en-US" sz="2000">
              <a:solidFill>
                <a:srgbClr val="000000"/>
              </a:solidFill>
              <a:latin typeface="Calibri" panose="020F0502020204030204" pitchFamily="34" charset="0"/>
              <a:ea typeface="Times New Roman" panose="02020603050405020304" pitchFamily="18" charset="0"/>
            </a:endParaRPr>
          </a:p>
          <a:p>
            <a:pPr>
              <a:spcBef>
                <a:spcPts val="0"/>
              </a:spcBef>
              <a:spcAft>
                <a:spcPts val="0"/>
              </a:spcAft>
              <a:buFont typeface="Arial" panose="020B0604020202020204" pitchFamily="34" charset="0"/>
              <a:buChar char="•"/>
              <a:tabLst>
                <a:tab pos="0" algn="l"/>
                <a:tab pos="457200" algn="l"/>
                <a:tab pos="845820" algn="l"/>
                <a:tab pos="1074420" algn="l"/>
                <a:tab pos="1280160" algn="l"/>
                <a:tab pos="1828800" algn="l"/>
              </a:tabLst>
            </a:pPr>
            <a:endParaRPr lang="en-US" sz="2000">
              <a:solidFill>
                <a:srgbClr val="000000"/>
              </a:solidFill>
              <a:effectLst/>
              <a:latin typeface="Calibri" panose="020F0502020204030204" pitchFamily="34" charset="0"/>
              <a:ea typeface="Times New Roman" panose="02020603050405020304" pitchFamily="18" charset="0"/>
            </a:endParaRPr>
          </a:p>
          <a:p>
            <a:pPr>
              <a:spcBef>
                <a:spcPts val="0"/>
              </a:spcBef>
              <a:spcAft>
                <a:spcPts val="0"/>
              </a:spcAft>
              <a:buFont typeface="Arial" panose="020B0604020202020204" pitchFamily="34" charset="0"/>
              <a:buChar char="•"/>
              <a:tabLst>
                <a:tab pos="0" algn="l"/>
                <a:tab pos="457200" algn="l"/>
                <a:tab pos="845820" algn="l"/>
                <a:tab pos="1074420" algn="l"/>
                <a:tab pos="1280160" algn="l"/>
                <a:tab pos="1828800" algn="l"/>
              </a:tabLst>
            </a:pPr>
            <a:endParaRPr lang="en-US" sz="2000">
              <a:solidFill>
                <a:srgbClr val="000000"/>
              </a:solidFill>
              <a:latin typeface="Calibri" panose="020F0502020204030204" pitchFamily="34" charset="0"/>
              <a:ea typeface="Times New Roman" panose="02020603050405020304" pitchFamily="18" charset="0"/>
            </a:endParaRPr>
          </a:p>
          <a:p>
            <a:pPr>
              <a:spcBef>
                <a:spcPts val="0"/>
              </a:spcBef>
              <a:spcAft>
                <a:spcPts val="0"/>
              </a:spcAft>
              <a:buFont typeface="Arial" panose="020B0604020202020204" pitchFamily="34" charset="0"/>
              <a:buChar char="•"/>
              <a:tabLst>
                <a:tab pos="0" algn="l"/>
                <a:tab pos="457200" algn="l"/>
                <a:tab pos="845820" algn="l"/>
                <a:tab pos="1074420" algn="l"/>
                <a:tab pos="1280160" algn="l"/>
                <a:tab pos="1828800" algn="l"/>
              </a:tabLst>
            </a:pPr>
            <a:endParaRPr lang="en-US" sz="2000">
              <a:solidFill>
                <a:srgbClr val="000000"/>
              </a:solidFill>
              <a:effectLst/>
              <a:latin typeface="Calibri" panose="020F0502020204030204" pitchFamily="34" charset="0"/>
              <a:ea typeface="Times New Roman" panose="02020603050405020304" pitchFamily="18" charset="0"/>
            </a:endParaRPr>
          </a:p>
          <a:p>
            <a:pPr>
              <a:spcBef>
                <a:spcPts val="0"/>
              </a:spcBef>
              <a:spcAft>
                <a:spcPts val="0"/>
              </a:spcAft>
              <a:buFont typeface="Arial" panose="020B0604020202020204" pitchFamily="34" charset="0"/>
              <a:buChar char="•"/>
              <a:tabLst>
                <a:tab pos="0" algn="l"/>
                <a:tab pos="457200" algn="l"/>
                <a:tab pos="845820" algn="l"/>
                <a:tab pos="1074420" algn="l"/>
                <a:tab pos="1280160" algn="l"/>
                <a:tab pos="1828800" algn="l"/>
              </a:tabLst>
            </a:pPr>
            <a:endParaRPr lang="en-US" sz="2000">
              <a:solidFill>
                <a:srgbClr val="000000"/>
              </a:solidFill>
              <a:latin typeface="Calibri" panose="020F0502020204030204" pitchFamily="34" charset="0"/>
              <a:ea typeface="Times New Roman" panose="02020603050405020304" pitchFamily="18" charset="0"/>
            </a:endParaRPr>
          </a:p>
          <a:p>
            <a:pPr marL="0" indent="339725">
              <a:spcBef>
                <a:spcPts val="0"/>
              </a:spcBef>
              <a:spcAft>
                <a:spcPts val="0"/>
              </a:spcAft>
              <a:buNone/>
              <a:tabLst>
                <a:tab pos="0" algn="l"/>
                <a:tab pos="457200" algn="l"/>
                <a:tab pos="845820" algn="l"/>
                <a:tab pos="1074420" algn="l"/>
                <a:tab pos="1280160" algn="l"/>
                <a:tab pos="1828800" algn="l"/>
              </a:tabLst>
            </a:pPr>
            <a:endParaRPr lang="en-US" sz="2000">
              <a:solidFill>
                <a:srgbClr val="000000"/>
              </a:solidFill>
              <a:latin typeface="Calibri" panose="020F0502020204030204" pitchFamily="34" charset="0"/>
              <a:ea typeface="Times New Roman" panose="02020603050405020304" pitchFamily="18" charset="0"/>
            </a:endParaRPr>
          </a:p>
          <a:p>
            <a:pPr marL="0" indent="339725">
              <a:spcBef>
                <a:spcPts val="0"/>
              </a:spcBef>
              <a:spcAft>
                <a:spcPts val="0"/>
              </a:spcAft>
              <a:buNone/>
              <a:tabLst>
                <a:tab pos="0" algn="l"/>
                <a:tab pos="457200" algn="l"/>
                <a:tab pos="845820" algn="l"/>
                <a:tab pos="1074420" algn="l"/>
                <a:tab pos="1280160" algn="l"/>
                <a:tab pos="1828800" algn="l"/>
              </a:tabLst>
            </a:pPr>
            <a:endParaRPr lang="en-US" sz="2000">
              <a:solidFill>
                <a:srgbClr val="000000"/>
              </a:solidFill>
              <a:latin typeface="Calibri" panose="020F0502020204030204" pitchFamily="34" charset="0"/>
              <a:ea typeface="Times New Roman" panose="02020603050405020304" pitchFamily="18" charset="0"/>
            </a:endParaRPr>
          </a:p>
          <a:p>
            <a:pPr>
              <a:spcBef>
                <a:spcPts val="0"/>
              </a:spcBef>
              <a:spcAft>
                <a:spcPts val="0"/>
              </a:spcAft>
              <a:buFont typeface="Wingdings" charset="0"/>
              <a:buChar char="Ø"/>
              <a:tabLst>
                <a:tab pos="0" algn="l"/>
                <a:tab pos="457200" algn="l"/>
                <a:tab pos="845820" algn="l"/>
                <a:tab pos="1074420" algn="l"/>
                <a:tab pos="1280160" algn="l"/>
                <a:tab pos="1828800" algn="l"/>
              </a:tabLst>
            </a:pPr>
            <a:r>
              <a:rPr lang="en-US" sz="2400">
                <a:solidFill>
                  <a:srgbClr val="000000"/>
                </a:solidFill>
                <a:latin typeface="Calibri"/>
                <a:ea typeface="Times New Roman" panose="02020603050405020304" pitchFamily="18" charset="0"/>
                <a:cs typeface="Calibri"/>
              </a:rPr>
              <a:t>Write</a:t>
            </a:r>
            <a:r>
              <a:rPr lang="en-US" sz="2400">
                <a:solidFill>
                  <a:srgbClr val="000000"/>
                </a:solidFill>
                <a:effectLst/>
                <a:latin typeface="Calibri"/>
                <a:ea typeface="Times New Roman" panose="02020603050405020304" pitchFamily="18" charset="0"/>
                <a:cs typeface="Calibri"/>
              </a:rPr>
              <a:t> </a:t>
            </a:r>
            <a:r>
              <a:rPr lang="en-US" sz="2400" i="1">
                <a:solidFill>
                  <a:srgbClr val="000000"/>
                </a:solidFill>
                <a:effectLst/>
                <a:latin typeface="Calibri"/>
                <a:ea typeface="Times New Roman" panose="02020603050405020304" pitchFamily="18" charset="0"/>
                <a:cs typeface="Calibri"/>
              </a:rPr>
              <a:t>N/A</a:t>
            </a:r>
            <a:r>
              <a:rPr lang="en-US" sz="2400">
                <a:solidFill>
                  <a:srgbClr val="000000"/>
                </a:solidFill>
                <a:effectLst/>
                <a:latin typeface="Calibri"/>
                <a:ea typeface="Times New Roman" panose="02020603050405020304" pitchFamily="18" charset="0"/>
                <a:cs typeface="Calibri"/>
              </a:rPr>
              <a:t> on each line that is not applicable to your </a:t>
            </a:r>
            <a:r>
              <a:rPr lang="en-US" sz="2400">
                <a:solidFill>
                  <a:srgbClr val="000000"/>
                </a:solidFill>
                <a:latin typeface="Calibri"/>
                <a:ea typeface="Times New Roman" panose="02020603050405020304" pitchFamily="18" charset="0"/>
                <a:cs typeface="Calibri"/>
              </a:rPr>
              <a:t>site</a:t>
            </a:r>
            <a:r>
              <a:rPr lang="en-US" sz="2400">
                <a:solidFill>
                  <a:srgbClr val="000000"/>
                </a:solidFill>
                <a:effectLst/>
                <a:latin typeface="Calibri"/>
                <a:ea typeface="Times New Roman" panose="02020603050405020304" pitchFamily="18" charset="0"/>
                <a:cs typeface="Calibri"/>
              </a:rPr>
              <a:t>.</a:t>
            </a:r>
          </a:p>
          <a:p>
            <a:pPr marL="0" indent="0">
              <a:spcBef>
                <a:spcPts val="0"/>
              </a:spcBef>
              <a:spcAft>
                <a:spcPts val="0"/>
              </a:spcAft>
              <a:buNone/>
              <a:tabLst>
                <a:tab pos="0" algn="l"/>
                <a:tab pos="457200" algn="l"/>
                <a:tab pos="845820" algn="l"/>
                <a:tab pos="1074420" algn="l"/>
                <a:tab pos="1280160" algn="l"/>
                <a:tab pos="1828800" algn="l"/>
              </a:tabLst>
            </a:pPr>
            <a:endParaRPr lang="en-US" sz="2400">
              <a:solidFill>
                <a:srgbClr val="000000"/>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tabLst>
                <a:tab pos="0" algn="l"/>
                <a:tab pos="457200" algn="l"/>
                <a:tab pos="845820" algn="l"/>
                <a:tab pos="1074420" algn="l"/>
                <a:tab pos="1280160" algn="l"/>
                <a:tab pos="1828800" algn="l"/>
              </a:tabLst>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457200" lvl="1" indent="0">
              <a:buNone/>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0" indent="0">
              <a:buNone/>
            </a:pPr>
            <a:endParaRPr lang="en-US" sz="2400">
              <a:solidFill>
                <a:srgbClr val="000000"/>
              </a:solidFill>
            </a:endParaRPr>
          </a:p>
          <a:p>
            <a:pPr marL="0" indent="0">
              <a:buNone/>
            </a:pPr>
            <a:r>
              <a:rPr lang="en-US" sz="2400">
                <a:solidFill>
                  <a:srgbClr val="000000"/>
                </a:solidFill>
              </a:rPr>
              <a:t>				</a:t>
            </a:r>
          </a:p>
        </p:txBody>
      </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2" y="409576"/>
            <a:ext cx="9140442"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Summer Shopping Lists</a:t>
            </a:r>
          </a:p>
        </p:txBody>
      </p:sp>
      <p:grpSp>
        <p:nvGrpSpPr>
          <p:cNvPr id="8" name="Group 7">
            <a:extLst>
              <a:ext uri="{FF2B5EF4-FFF2-40B4-BE49-F238E27FC236}">
                <a16:creationId xmlns:a16="http://schemas.microsoft.com/office/drawing/2014/main" id="{9CDA9D66-B880-B207-D9CA-5C1AFAA0E90E}"/>
              </a:ext>
            </a:extLst>
          </p:cNvPr>
          <p:cNvGrpSpPr/>
          <p:nvPr/>
        </p:nvGrpSpPr>
        <p:grpSpPr>
          <a:xfrm>
            <a:off x="1" y="6380263"/>
            <a:ext cx="9117062" cy="487262"/>
            <a:chOff x="28575" y="6370738"/>
            <a:chExt cx="9088487" cy="487262"/>
          </a:xfrm>
        </p:grpSpPr>
        <p:pic>
          <p:nvPicPr>
            <p:cNvPr id="14" name="Picture 13" descr="Logo&#10;&#10;Description automatically generated">
              <a:extLst>
                <a:ext uri="{FF2B5EF4-FFF2-40B4-BE49-F238E27FC236}">
                  <a16:creationId xmlns:a16="http://schemas.microsoft.com/office/drawing/2014/main" id="{7D965544-D4AB-5E93-5C4F-10633A22497C}"/>
                </a:ext>
              </a:extLst>
            </p:cNvPr>
            <p:cNvPicPr>
              <a:picLocks noChangeAspect="1"/>
            </p:cNvPicPr>
            <p:nvPr/>
          </p:nvPicPr>
          <p:blipFill>
            <a:blip r:embed="rId6"/>
            <a:stretch>
              <a:fillRect/>
            </a:stretch>
          </p:blipFill>
          <p:spPr>
            <a:xfrm>
              <a:off x="6385014" y="6370738"/>
              <a:ext cx="2732048" cy="468666"/>
            </a:xfrm>
            <a:prstGeom prst="rect">
              <a:avLst/>
            </a:prstGeom>
            <a:ln>
              <a:noFill/>
            </a:ln>
          </p:spPr>
        </p:pic>
        <p:sp>
          <p:nvSpPr>
            <p:cNvPr id="16" name="Rectangle 15">
              <a:extLst>
                <a:ext uri="{FF2B5EF4-FFF2-40B4-BE49-F238E27FC236}">
                  <a16:creationId xmlns:a16="http://schemas.microsoft.com/office/drawing/2014/main" id="{F34B494B-B537-3F38-3D46-FEC3F407D66B}"/>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Picture 3" descr="A close-up of a list&#10;&#10;AI-generated content may be incorrect.">
            <a:extLst>
              <a:ext uri="{FF2B5EF4-FFF2-40B4-BE49-F238E27FC236}">
                <a16:creationId xmlns:a16="http://schemas.microsoft.com/office/drawing/2014/main" id="{8EC52B0E-D1DE-F11D-2C84-4F80A9DBAE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0" y="2417082"/>
            <a:ext cx="7162734" cy="2271252"/>
          </a:xfrm>
          <a:prstGeom prst="rect">
            <a:avLst/>
          </a:prstGeom>
        </p:spPr>
      </p:pic>
    </p:spTree>
    <p:extLst>
      <p:ext uri="{BB962C8B-B14F-4D97-AF65-F5344CB8AC3E}">
        <p14:creationId xmlns:p14="http://schemas.microsoft.com/office/powerpoint/2010/main" val="1957931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76E24541-5208-BE44-CA20-8C6C70872DE5}"/>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8825" y="0"/>
            <a:ext cx="9144000" cy="64033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document&#10;&#10;Description automatically generated">
            <a:extLst>
              <a:ext uri="{FF2B5EF4-FFF2-40B4-BE49-F238E27FC236}">
                <a16:creationId xmlns:a16="http://schemas.microsoft.com/office/drawing/2014/main" id="{E3A6A022-DADE-70C4-1B00-238CA21BB7A2}"/>
              </a:ext>
            </a:extLst>
          </p:cNvPr>
          <p:cNvPicPr>
            <a:picLocks noChangeAspect="1"/>
          </p:cNvPicPr>
          <p:nvPr/>
        </p:nvPicPr>
        <p:blipFill rotWithShape="1">
          <a:blip r:embed="rId4">
            <a:extLst>
              <a:ext uri="{28A0092B-C50C-407E-A947-70E740481C1C}">
                <a14:useLocalDpi xmlns:a14="http://schemas.microsoft.com/office/drawing/2010/main" val="0"/>
              </a:ext>
            </a:extLst>
          </a:blip>
          <a:srcRect l="7484" t="71784" r="8344" b="18152"/>
          <a:stretch/>
        </p:blipFill>
        <p:spPr>
          <a:xfrm>
            <a:off x="428624" y="3709870"/>
            <a:ext cx="8336639" cy="2175753"/>
          </a:xfrm>
          <a:prstGeom prst="rect">
            <a:avLst/>
          </a:prstGeom>
          <a:ln>
            <a:solidFill>
              <a:srgbClr val="000000"/>
            </a:solidFill>
          </a:ln>
        </p:spPr>
      </p:pic>
      <p:sp>
        <p:nvSpPr>
          <p:cNvPr id="3" name="Content Placeholder 2"/>
          <p:cNvSpPr>
            <a:spLocks noGrp="1"/>
          </p:cNvSpPr>
          <p:nvPr>
            <p:ph idx="1"/>
          </p:nvPr>
        </p:nvSpPr>
        <p:spPr>
          <a:xfrm>
            <a:off x="331076" y="1552904"/>
            <a:ext cx="8473600" cy="4942490"/>
          </a:xfrm>
        </p:spPr>
        <p:txBody>
          <a:bodyPr/>
          <a:lstStyle/>
          <a:p>
            <a:pPr marL="0" indent="0">
              <a:buNone/>
            </a:pPr>
            <a:r>
              <a:rPr lang="en-US" sz="2400">
                <a:solidFill>
                  <a:srgbClr val="000000"/>
                </a:solidFill>
              </a:rPr>
              <a:t>After verifying all duties have been completed on the “</a:t>
            </a:r>
            <a:r>
              <a:rPr lang="en-US" sz="2400" i="1">
                <a:solidFill>
                  <a:srgbClr val="000000"/>
                </a:solidFill>
              </a:rPr>
              <a:t>Summer Program Checklist 2025”, </a:t>
            </a:r>
            <a:r>
              <a:rPr lang="en-US" sz="2400">
                <a:solidFill>
                  <a:srgbClr val="000000"/>
                </a:solidFill>
              </a:rPr>
              <a:t>fill out the name of school, location code, manager’s signature, and date.</a:t>
            </a:r>
          </a:p>
          <a:p>
            <a:pPr>
              <a:buFont typeface="Arial" panose="020B0604020202020204" pitchFamily="34" charset="0"/>
              <a:buChar char="•"/>
            </a:pPr>
            <a:r>
              <a:rPr lang="en-US" sz="2200">
                <a:solidFill>
                  <a:srgbClr val="000000"/>
                </a:solidFill>
              </a:rPr>
              <a:t>Email your completed Summer Checklist to your AFSS and file original in your summer folder according to record retention guidelines</a:t>
            </a:r>
          </a:p>
        </p:txBody>
      </p:sp>
      <p:grpSp>
        <p:nvGrpSpPr>
          <p:cNvPr id="10" name="Group 9">
            <a:extLst>
              <a:ext uri="{FF2B5EF4-FFF2-40B4-BE49-F238E27FC236}">
                <a16:creationId xmlns:a16="http://schemas.microsoft.com/office/drawing/2014/main" id="{83CB1546-DE55-B8A6-8E72-C097B7239050}"/>
              </a:ext>
            </a:extLst>
          </p:cNvPr>
          <p:cNvGrpSpPr/>
          <p:nvPr/>
        </p:nvGrpSpPr>
        <p:grpSpPr>
          <a:xfrm>
            <a:off x="1" y="6380263"/>
            <a:ext cx="9117062" cy="487262"/>
            <a:chOff x="28575" y="6370738"/>
            <a:chExt cx="9088487" cy="487262"/>
          </a:xfrm>
        </p:grpSpPr>
        <p:pic>
          <p:nvPicPr>
            <p:cNvPr id="11" name="Picture 10" descr="Logo&#10;&#10;Description automatically generated">
              <a:extLst>
                <a:ext uri="{FF2B5EF4-FFF2-40B4-BE49-F238E27FC236}">
                  <a16:creationId xmlns:a16="http://schemas.microsoft.com/office/drawing/2014/main" id="{2CC25A5D-47A8-A6A2-A7B1-4462C1C1CCCB}"/>
                </a:ext>
              </a:extLst>
            </p:cNvPr>
            <p:cNvPicPr>
              <a:picLocks noChangeAspect="1"/>
            </p:cNvPicPr>
            <p:nvPr/>
          </p:nvPicPr>
          <p:blipFill>
            <a:blip r:embed="rId5"/>
            <a:stretch>
              <a:fillRect/>
            </a:stretch>
          </p:blipFill>
          <p:spPr>
            <a:xfrm>
              <a:off x="6385014" y="6370738"/>
              <a:ext cx="2732048" cy="468666"/>
            </a:xfrm>
            <a:prstGeom prst="rect">
              <a:avLst/>
            </a:prstGeom>
            <a:ln>
              <a:noFill/>
            </a:ln>
          </p:spPr>
        </p:pic>
        <p:sp>
          <p:nvSpPr>
            <p:cNvPr id="12" name="Rectangle 11">
              <a:extLst>
                <a:ext uri="{FF2B5EF4-FFF2-40B4-BE49-F238E27FC236}">
                  <a16:creationId xmlns:a16="http://schemas.microsoft.com/office/drawing/2014/main" id="{913AED47-C635-FC14-E11C-9A345F023573}"/>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4" name="Picture 2" descr="Sun illustrations | A complete guide | Adobe">
            <a:extLst>
              <a:ext uri="{FF2B5EF4-FFF2-40B4-BE49-F238E27FC236}">
                <a16:creationId xmlns:a16="http://schemas.microsoft.com/office/drawing/2014/main" id="{7728A6B2-F678-15EA-7B72-36870CF00D85}"/>
              </a:ext>
            </a:extLst>
          </p:cNvPr>
          <p:cNvPicPr>
            <a:picLocks noChangeAspect="1" noChangeArrowheads="1"/>
          </p:cNvPicPr>
          <p:nvPr/>
        </p:nvPicPr>
        <p:blipFill>
          <a:blip r:embed="rId6">
            <a:alphaModFix amt="35000"/>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4BC602B-8F0C-1C4D-7374-5D54A6B1398F}"/>
              </a:ext>
            </a:extLst>
          </p:cNvPr>
          <p:cNvSpPr txBox="1">
            <a:spLocks noChangeArrowheads="1"/>
          </p:cNvSpPr>
          <p:nvPr/>
        </p:nvSpPr>
        <p:spPr bwMode="auto">
          <a:xfrm>
            <a:off x="3371" y="409576"/>
            <a:ext cx="9144395"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Summer Program Checklist 2025</a:t>
            </a:r>
            <a:endParaRPr lang="en-US">
              <a:ea typeface="+mj-ea"/>
              <a:cs typeface="+mj-cs"/>
            </a:endParaRPr>
          </a:p>
        </p:txBody>
      </p:sp>
      <p:sp>
        <p:nvSpPr>
          <p:cNvPr id="7" name="TextBox 6">
            <a:extLst>
              <a:ext uri="{FF2B5EF4-FFF2-40B4-BE49-F238E27FC236}">
                <a16:creationId xmlns:a16="http://schemas.microsoft.com/office/drawing/2014/main" id="{A409536B-E2BD-7CA0-91BC-C74F682D0088}"/>
              </a:ext>
            </a:extLst>
          </p:cNvPr>
          <p:cNvSpPr txBox="1"/>
          <p:nvPr/>
        </p:nvSpPr>
        <p:spPr>
          <a:xfrm>
            <a:off x="1665874" y="4735758"/>
            <a:ext cx="20238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70707"/>
                </a:solidFill>
                <a:effectLst/>
                <a:uLnTx/>
                <a:uFillTx/>
                <a:latin typeface="Calibri"/>
                <a:ea typeface="+mn-ea"/>
                <a:cs typeface="+mn-cs"/>
              </a:rPr>
              <a:t>LAUSD High School </a:t>
            </a:r>
          </a:p>
        </p:txBody>
      </p:sp>
      <p:sp>
        <p:nvSpPr>
          <p:cNvPr id="8" name="TextBox 7">
            <a:extLst>
              <a:ext uri="{FF2B5EF4-FFF2-40B4-BE49-F238E27FC236}">
                <a16:creationId xmlns:a16="http://schemas.microsoft.com/office/drawing/2014/main" id="{78DF91D1-E8F5-CB5F-B3AD-54F5855086A7}"/>
              </a:ext>
            </a:extLst>
          </p:cNvPr>
          <p:cNvSpPr txBox="1"/>
          <p:nvPr/>
        </p:nvSpPr>
        <p:spPr>
          <a:xfrm>
            <a:off x="6140923" y="4767358"/>
            <a:ext cx="9263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70707"/>
                </a:solidFill>
                <a:effectLst/>
                <a:uLnTx/>
                <a:uFillTx/>
                <a:latin typeface="Calibri"/>
                <a:ea typeface="+mn-ea"/>
                <a:cs typeface="+mn-cs"/>
              </a:rPr>
              <a:t>3230</a:t>
            </a:r>
          </a:p>
        </p:txBody>
      </p:sp>
      <p:sp>
        <p:nvSpPr>
          <p:cNvPr id="13" name="TextBox 12">
            <a:extLst>
              <a:ext uri="{FF2B5EF4-FFF2-40B4-BE49-F238E27FC236}">
                <a16:creationId xmlns:a16="http://schemas.microsoft.com/office/drawing/2014/main" id="{A6E69EF6-FA90-7EF4-8B9C-BE77703F2B42}"/>
              </a:ext>
            </a:extLst>
          </p:cNvPr>
          <p:cNvSpPr txBox="1"/>
          <p:nvPr/>
        </p:nvSpPr>
        <p:spPr>
          <a:xfrm>
            <a:off x="950109" y="4955199"/>
            <a:ext cx="41352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70707"/>
                </a:solidFill>
                <a:effectLst/>
                <a:uLnTx/>
                <a:uFillTx/>
                <a:latin typeface="Script MT Bold" panose="03040602040607080904" pitchFamily="66" charset="0"/>
                <a:ea typeface="+mn-ea"/>
                <a:cs typeface="+mn-cs"/>
              </a:rPr>
              <a:t>Great Manager</a:t>
            </a:r>
          </a:p>
        </p:txBody>
      </p:sp>
    </p:spTree>
    <p:extLst>
      <p:ext uri="{BB962C8B-B14F-4D97-AF65-F5344CB8AC3E}">
        <p14:creationId xmlns:p14="http://schemas.microsoft.com/office/powerpoint/2010/main" val="149409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urface with a white spot&#10;&#10;Description automatically generated with medium confidence">
            <a:extLst>
              <a:ext uri="{FF2B5EF4-FFF2-40B4-BE49-F238E27FC236}">
                <a16:creationId xmlns:a16="http://schemas.microsoft.com/office/drawing/2014/main" id="{311F0144-01E9-9268-37CF-362515FD61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A62E1713-C348-C8BA-D96E-FE1EBEA4EF2C}"/>
              </a:ext>
            </a:extLst>
          </p:cNvPr>
          <p:cNvSpPr txBox="1">
            <a:spLocks noChangeArrowheads="1"/>
          </p:cNvSpPr>
          <p:nvPr/>
        </p:nvSpPr>
        <p:spPr bwMode="auto">
          <a:xfrm>
            <a:off x="-2152650" y="923804"/>
            <a:ext cx="9144198"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a:ea typeface="+mj-ea"/>
                <a:cs typeface="+mj-cs"/>
              </a:rPr>
              <a:t>2025-2026</a:t>
            </a:r>
          </a:p>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a:ea typeface="+mj-ea"/>
                <a:cs typeface="+mj-cs"/>
              </a:rPr>
              <a:t>Opening Order</a:t>
            </a:r>
          </a:p>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a:ea typeface="+mj-ea"/>
                <a:cs typeface="+mj-cs"/>
              </a:rPr>
              <a:t>Checklist</a:t>
            </a:r>
          </a:p>
        </p:txBody>
      </p:sp>
      <p:grpSp>
        <p:nvGrpSpPr>
          <p:cNvPr id="2" name="Group 1">
            <a:extLst>
              <a:ext uri="{FF2B5EF4-FFF2-40B4-BE49-F238E27FC236}">
                <a16:creationId xmlns:a16="http://schemas.microsoft.com/office/drawing/2014/main" id="{4404D5EE-838D-C489-5D6B-6A9F17021F78}"/>
              </a:ext>
            </a:extLst>
          </p:cNvPr>
          <p:cNvGrpSpPr/>
          <p:nvPr/>
        </p:nvGrpSpPr>
        <p:grpSpPr>
          <a:xfrm>
            <a:off x="0" y="6312023"/>
            <a:ext cx="9143999" cy="555502"/>
            <a:chOff x="28574" y="6302498"/>
            <a:chExt cx="9115340" cy="555502"/>
          </a:xfrm>
        </p:grpSpPr>
        <p:sp>
          <p:nvSpPr>
            <p:cNvPr id="3" name="Rectangle 2">
              <a:extLst>
                <a:ext uri="{FF2B5EF4-FFF2-40B4-BE49-F238E27FC236}">
                  <a16:creationId xmlns:a16="http://schemas.microsoft.com/office/drawing/2014/main" id="{79038A1B-D132-AA3B-EB89-4D41470FE3CE}"/>
                </a:ext>
              </a:extLst>
            </p:cNvPr>
            <p:cNvSpPr/>
            <p:nvPr/>
          </p:nvSpPr>
          <p:spPr>
            <a:xfrm>
              <a:off x="28574" y="6302498"/>
              <a:ext cx="9115340" cy="55550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7F6C86D9-2C76-284C-BA66-596B7CCA527A}"/>
                </a:ext>
              </a:extLst>
            </p:cNvPr>
            <p:cNvPicPr>
              <a:picLocks noChangeAspect="1"/>
            </p:cNvPicPr>
            <p:nvPr/>
          </p:nvPicPr>
          <p:blipFill>
            <a:blip r:embed="rId5"/>
            <a:stretch>
              <a:fillRect/>
            </a:stretch>
          </p:blipFill>
          <p:spPr>
            <a:xfrm>
              <a:off x="6385014" y="6370738"/>
              <a:ext cx="2732048" cy="468666"/>
            </a:xfrm>
            <a:prstGeom prst="rect">
              <a:avLst/>
            </a:prstGeom>
            <a:ln>
              <a:noFill/>
            </a:ln>
          </p:spPr>
        </p:pic>
      </p:grpSp>
      <p:sp>
        <p:nvSpPr>
          <p:cNvPr id="8" name="TextBox 7">
            <a:extLst>
              <a:ext uri="{FF2B5EF4-FFF2-40B4-BE49-F238E27FC236}">
                <a16:creationId xmlns:a16="http://schemas.microsoft.com/office/drawing/2014/main" id="{FBD152B9-BAD8-71B6-7E85-4E14969BD814}"/>
              </a:ext>
            </a:extLst>
          </p:cNvPr>
          <p:cNvSpPr txBox="1"/>
          <p:nvPr/>
        </p:nvSpPr>
        <p:spPr>
          <a:xfrm>
            <a:off x="26937" y="6614596"/>
            <a:ext cx="492443" cy="215444"/>
          </a:xfrm>
          <a:prstGeom prst="rect">
            <a:avLst/>
          </a:prstGeom>
          <a:noFill/>
        </p:spPr>
        <p:txBody>
          <a:bodyPr wrap="none" rtlCol="0">
            <a:spAutoFit/>
          </a:bodyPr>
          <a:lstStyle/>
          <a:p>
            <a:r>
              <a:rPr lang="en-US" sz="800">
                <a:solidFill>
                  <a:srgbClr val="000000"/>
                </a:solidFill>
              </a:rPr>
              <a:t>4.23.24</a:t>
            </a:r>
          </a:p>
        </p:txBody>
      </p:sp>
      <p:pic>
        <p:nvPicPr>
          <p:cNvPr id="15" name="Picture 14">
            <a:extLst>
              <a:ext uri="{FF2B5EF4-FFF2-40B4-BE49-F238E27FC236}">
                <a16:creationId xmlns:a16="http://schemas.microsoft.com/office/drawing/2014/main" id="{DA37CD9A-6324-76EB-7DF8-9D4613884B6D}"/>
              </a:ext>
            </a:extLst>
          </p:cNvPr>
          <p:cNvPicPr>
            <a:picLocks noChangeAspect="1"/>
          </p:cNvPicPr>
          <p:nvPr/>
        </p:nvPicPr>
        <p:blipFill>
          <a:blip r:embed="rId6">
            <a:extLst>
              <a:ext uri="{28A0092B-C50C-407E-A947-70E740481C1C}">
                <a14:useLocalDpi xmlns:a14="http://schemas.microsoft.com/office/drawing/2010/main" val="0"/>
              </a:ext>
            </a:extLst>
          </a:blip>
          <a:srcRect l="3426" r="3426"/>
          <a:stretch/>
        </p:blipFill>
        <p:spPr>
          <a:xfrm>
            <a:off x="5031186" y="240332"/>
            <a:ext cx="3898166" cy="5731125"/>
          </a:xfrm>
          <a:prstGeom prst="rect">
            <a:avLst/>
          </a:prstGeom>
          <a:ln>
            <a:solidFill>
              <a:srgbClr val="000000"/>
            </a:solidFill>
          </a:ln>
        </p:spPr>
      </p:pic>
      <p:sp>
        <p:nvSpPr>
          <p:cNvPr id="16" name="TextBox 15">
            <a:extLst>
              <a:ext uri="{FF2B5EF4-FFF2-40B4-BE49-F238E27FC236}">
                <a16:creationId xmlns:a16="http://schemas.microsoft.com/office/drawing/2014/main" id="{50D214D2-731B-AE2F-9994-FD09E9623FDF}"/>
              </a:ext>
            </a:extLst>
          </p:cNvPr>
          <p:cNvSpPr txBox="1"/>
          <p:nvPr/>
        </p:nvSpPr>
        <p:spPr>
          <a:xfrm>
            <a:off x="1081875" y="5234805"/>
            <a:ext cx="3239156" cy="1077218"/>
          </a:xfrm>
          <a:prstGeom prst="rect">
            <a:avLst/>
          </a:prstGeom>
          <a:noFill/>
        </p:spPr>
        <p:txBody>
          <a:bodyPr wrap="none" rtlCol="0">
            <a:spAutoFit/>
          </a:bodyPr>
          <a:lstStyle/>
          <a:p>
            <a:r>
              <a:rPr lang="en-US" sz="3200" b="1">
                <a:solidFill>
                  <a:srgbClr val="000000"/>
                </a:solidFill>
              </a:rPr>
              <a:t>Send Via Email to </a:t>
            </a:r>
          </a:p>
          <a:p>
            <a:pPr algn="ctr"/>
            <a:r>
              <a:rPr lang="en-US" sz="3200" b="1">
                <a:solidFill>
                  <a:srgbClr val="000000"/>
                </a:solidFill>
              </a:rPr>
              <a:t>AFSS June 6</a:t>
            </a:r>
            <a:r>
              <a:rPr lang="en-US" sz="3200" b="1" baseline="30000">
                <a:solidFill>
                  <a:srgbClr val="000000"/>
                </a:solidFill>
              </a:rPr>
              <a:t>th</a:t>
            </a:r>
            <a:r>
              <a:rPr lang="en-US" sz="3200" b="1">
                <a:solidFill>
                  <a:srgbClr val="000000"/>
                </a:solidFill>
              </a:rPr>
              <a:t> </a:t>
            </a:r>
          </a:p>
        </p:txBody>
      </p:sp>
      <p:pic>
        <p:nvPicPr>
          <p:cNvPr id="20" name="Picture 19">
            <a:extLst>
              <a:ext uri="{FF2B5EF4-FFF2-40B4-BE49-F238E27FC236}">
                <a16:creationId xmlns:a16="http://schemas.microsoft.com/office/drawing/2014/main" id="{4AE10ED0-717E-4DAA-302B-8DC19BD09F3A}"/>
              </a:ext>
            </a:extLst>
          </p:cNvPr>
          <p:cNvPicPr>
            <a:picLocks noChangeAspect="1"/>
          </p:cNvPicPr>
          <p:nvPr/>
        </p:nvPicPr>
        <p:blipFill>
          <a:blip r:embed="rId7"/>
          <a:stretch>
            <a:fillRect/>
          </a:stretch>
        </p:blipFill>
        <p:spPr>
          <a:xfrm rot="21418668">
            <a:off x="1376090" y="3043452"/>
            <a:ext cx="2382155" cy="2180674"/>
          </a:xfrm>
          <a:prstGeom prst="rect">
            <a:avLst/>
          </a:prstGeom>
        </p:spPr>
      </p:pic>
      <p:pic>
        <p:nvPicPr>
          <p:cNvPr id="22" name="Picture 21" descr="A white chef hat&#10;&#10;Description automatically generated">
            <a:extLst>
              <a:ext uri="{FF2B5EF4-FFF2-40B4-BE49-F238E27FC236}">
                <a16:creationId xmlns:a16="http://schemas.microsoft.com/office/drawing/2014/main" id="{32102076-E34B-D8DA-89F0-BBECA3E7A3F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57" b="90000" l="1100" r="98000">
                        <a14:foregroundMark x1="17100" y1="21048" x2="33300" y2="21524"/>
                        <a14:foregroundMark x1="33300" y1="21524" x2="59200" y2="18667"/>
                        <a14:foregroundMark x1="59200" y1="18667" x2="65000" y2="18762"/>
                        <a14:foregroundMark x1="56300" y1="7714" x2="70800" y2="27905"/>
                        <a14:foregroundMark x1="79500" y1="24190" x2="76700" y2="53905"/>
                        <a14:foregroundMark x1="76700" y1="53905" x2="76700" y2="53905"/>
                        <a14:foregroundMark x1="92000" y1="38190" x2="52300" y2="70476"/>
                        <a14:foregroundMark x1="52300" y1="70476" x2="31800" y2="69333"/>
                        <a14:foregroundMark x1="31800" y1="69333" x2="10200" y2="37714"/>
                        <a14:foregroundMark x1="10200" y1="37714" x2="10200" y2="36381"/>
                        <a14:foregroundMark x1="6300" y1="36381" x2="6800" y2="32667"/>
                        <a14:foregroundMark x1="96200" y1="30286" x2="96200" y2="30286"/>
                        <a14:foregroundMark x1="98000" y1="39810" x2="98000" y2="39810"/>
                        <a14:foregroundMark x1="1100" y1="35810" x2="1100" y2="35619"/>
                        <a14:foregroundMark x1="52200" y1="1810" x2="56700" y2="2952"/>
                        <a14:foregroundMark x1="61500" y1="2286" x2="54200" y2="1238"/>
                        <a14:foregroundMark x1="62600" y1="1429" x2="62600" y2="1429"/>
                        <a14:foregroundMark x1="60200" y1="1333" x2="60200" y2="1333"/>
                        <a14:foregroundMark x1="61400" y1="2095" x2="61400" y2="2095"/>
                        <a14:foregroundMark x1="61700" y1="1905" x2="61700" y2="1905"/>
                        <a14:foregroundMark x1="61700" y1="1333" x2="61700" y2="1333"/>
                        <a14:foregroundMark x1="61700" y1="1333" x2="48900" y2="2286"/>
                        <a14:foregroundMark x1="62700" y1="2095" x2="44900" y2="2857"/>
                        <a14:foregroundMark x1="63000" y1="1714" x2="63000" y2="1714"/>
                        <a14:foregroundMark x1="62800" y1="1905" x2="62500" y2="2952"/>
                        <a14:foregroundMark x1="62500" y1="1810" x2="62500" y2="1810"/>
                        <a14:backgroundMark x1="64300" y1="667" x2="62700" y2="190"/>
                        <a14:backgroundMark x1="61848" y1="857" x2="64200" y2="85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b="31780"/>
          <a:stretch/>
        </p:blipFill>
        <p:spPr>
          <a:xfrm>
            <a:off x="1820448" y="2733432"/>
            <a:ext cx="1390290" cy="995887"/>
          </a:xfrm>
          <a:prstGeom prst="rect">
            <a:avLst/>
          </a:prstGeom>
        </p:spPr>
      </p:pic>
      <p:sp>
        <p:nvSpPr>
          <p:cNvPr id="23" name="TextBox 22">
            <a:extLst>
              <a:ext uri="{FF2B5EF4-FFF2-40B4-BE49-F238E27FC236}">
                <a16:creationId xmlns:a16="http://schemas.microsoft.com/office/drawing/2014/main" id="{8BC4638F-AF37-B1AB-714E-B996D17F0CC9}"/>
              </a:ext>
            </a:extLst>
          </p:cNvPr>
          <p:cNvSpPr txBox="1"/>
          <p:nvPr/>
        </p:nvSpPr>
        <p:spPr>
          <a:xfrm>
            <a:off x="2085304" y="2982171"/>
            <a:ext cx="963726" cy="646331"/>
          </a:xfrm>
          <a:prstGeom prst="rect">
            <a:avLst/>
          </a:prstGeom>
          <a:noFill/>
        </p:spPr>
        <p:txBody>
          <a:bodyPr wrap="none" rtlCol="0">
            <a:spAutoFit/>
          </a:bodyPr>
          <a:lstStyle/>
          <a:p>
            <a:pPr algn="ctr"/>
            <a:r>
              <a:rPr lang="en-US">
                <a:solidFill>
                  <a:srgbClr val="000000"/>
                </a:solidFill>
                <a:effectLst>
                  <a:outerShdw blurRad="38100" dist="38100" dir="2700000" algn="tl">
                    <a:srgbClr val="000000">
                      <a:alpha val="43137"/>
                    </a:srgbClr>
                  </a:outerShdw>
                </a:effectLst>
                <a:latin typeface="Baguet Script" panose="00000500000000000000" pitchFamily="2" charset="0"/>
              </a:rPr>
              <a:t>Back In</a:t>
            </a:r>
          </a:p>
          <a:p>
            <a:pPr algn="ctr"/>
            <a:r>
              <a:rPr lang="en-US">
                <a:solidFill>
                  <a:srgbClr val="000000"/>
                </a:solidFill>
                <a:effectLst>
                  <a:outerShdw blurRad="38100" dist="38100" dir="2700000" algn="tl">
                    <a:srgbClr val="000000">
                      <a:alpha val="43137"/>
                    </a:srgbClr>
                  </a:outerShdw>
                </a:effectLst>
                <a:latin typeface="Baguet Script" panose="00000500000000000000" pitchFamily="2" charset="0"/>
              </a:rPr>
              <a:t>Session</a:t>
            </a:r>
          </a:p>
        </p:txBody>
      </p:sp>
    </p:spTree>
    <p:extLst>
      <p:ext uri="{BB962C8B-B14F-4D97-AF65-F5344CB8AC3E}">
        <p14:creationId xmlns:p14="http://schemas.microsoft.com/office/powerpoint/2010/main" val="2487601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urface with a white spot&#10;&#10;Description automatically generated with medium confidence">
            <a:extLst>
              <a:ext uri="{FF2B5EF4-FFF2-40B4-BE49-F238E27FC236}">
                <a16:creationId xmlns:a16="http://schemas.microsoft.com/office/drawing/2014/main" id="{311F0144-01E9-9268-37CF-362515FD61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937" y="-9071"/>
            <a:ext cx="9144000" cy="6858000"/>
          </a:xfrm>
          <a:prstGeom prst="rect">
            <a:avLst/>
          </a:prstGeom>
        </p:spPr>
      </p:pic>
      <p:sp>
        <p:nvSpPr>
          <p:cNvPr id="5" name="Rectangle 2">
            <a:extLst>
              <a:ext uri="{FF2B5EF4-FFF2-40B4-BE49-F238E27FC236}">
                <a16:creationId xmlns:a16="http://schemas.microsoft.com/office/drawing/2014/main" id="{DBBAB4BB-81EE-12BD-40DD-1039C5AF8BAB}"/>
              </a:ext>
            </a:extLst>
          </p:cNvPr>
          <p:cNvSpPr txBox="1">
            <a:spLocks noChangeArrowheads="1"/>
          </p:cNvSpPr>
          <p:nvPr/>
        </p:nvSpPr>
        <p:spPr bwMode="auto">
          <a:xfrm>
            <a:off x="3371" y="409576"/>
            <a:ext cx="914080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lang="en-US" sz="6000" b="1">
                <a:solidFill>
                  <a:srgbClr val="000000"/>
                </a:solidFill>
                <a:effectLst>
                  <a:outerShdw blurRad="38100" dist="38100" dir="2700000" algn="tl">
                    <a:srgbClr val="000000">
                      <a:alpha val="43137"/>
                    </a:srgbClr>
                  </a:outerShdw>
                </a:effectLst>
                <a:latin typeface="Calibri"/>
              </a:rPr>
              <a:t>Instructions</a:t>
            </a:r>
            <a:endParaRPr lang="en-US" sz="6000">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5FDCCFE9-3010-7A20-5A8A-048545042518}"/>
              </a:ext>
            </a:extLst>
          </p:cNvPr>
          <p:cNvSpPr/>
          <p:nvPr/>
        </p:nvSpPr>
        <p:spPr>
          <a:xfrm>
            <a:off x="4687254" y="2687581"/>
            <a:ext cx="946122" cy="260530"/>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BD74D21-1B1A-09BB-CFD9-EF11FD81DF74}"/>
              </a:ext>
            </a:extLst>
          </p:cNvPr>
          <p:cNvGrpSpPr/>
          <p:nvPr/>
        </p:nvGrpSpPr>
        <p:grpSpPr>
          <a:xfrm>
            <a:off x="0" y="6312023"/>
            <a:ext cx="9143999" cy="555502"/>
            <a:chOff x="28574" y="6302498"/>
            <a:chExt cx="9115340" cy="555502"/>
          </a:xfrm>
        </p:grpSpPr>
        <p:sp>
          <p:nvSpPr>
            <p:cNvPr id="12" name="Rectangle 11">
              <a:extLst>
                <a:ext uri="{FF2B5EF4-FFF2-40B4-BE49-F238E27FC236}">
                  <a16:creationId xmlns:a16="http://schemas.microsoft.com/office/drawing/2014/main" id="{1BD24C5D-551A-7302-6923-510720449E79}"/>
                </a:ext>
              </a:extLst>
            </p:cNvPr>
            <p:cNvSpPr/>
            <p:nvPr/>
          </p:nvSpPr>
          <p:spPr>
            <a:xfrm>
              <a:off x="28574" y="6302498"/>
              <a:ext cx="9115340" cy="55550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Logo&#10;&#10;Description automatically generated">
              <a:extLst>
                <a:ext uri="{FF2B5EF4-FFF2-40B4-BE49-F238E27FC236}">
                  <a16:creationId xmlns:a16="http://schemas.microsoft.com/office/drawing/2014/main" id="{35C2F5E5-E53F-E84C-7CEF-89F0E1A59A86}"/>
                </a:ext>
              </a:extLst>
            </p:cNvPr>
            <p:cNvPicPr>
              <a:picLocks noChangeAspect="1"/>
            </p:cNvPicPr>
            <p:nvPr/>
          </p:nvPicPr>
          <p:blipFill>
            <a:blip r:embed="rId5"/>
            <a:stretch>
              <a:fillRect/>
            </a:stretch>
          </p:blipFill>
          <p:spPr>
            <a:xfrm>
              <a:off x="6385014" y="6370738"/>
              <a:ext cx="2732048" cy="468666"/>
            </a:xfrm>
            <a:prstGeom prst="rect">
              <a:avLst/>
            </a:prstGeom>
            <a:ln>
              <a:noFill/>
            </a:ln>
          </p:spPr>
        </p:pic>
      </p:grpSp>
      <p:sp>
        <p:nvSpPr>
          <p:cNvPr id="8" name="Rectangle 7">
            <a:extLst>
              <a:ext uri="{FF2B5EF4-FFF2-40B4-BE49-F238E27FC236}">
                <a16:creationId xmlns:a16="http://schemas.microsoft.com/office/drawing/2014/main" id="{A78EAEFB-F70B-7C88-5EF1-AF50C2075D9A}"/>
              </a:ext>
            </a:extLst>
          </p:cNvPr>
          <p:cNvSpPr/>
          <p:nvPr/>
        </p:nvSpPr>
        <p:spPr>
          <a:xfrm>
            <a:off x="5337545" y="3056688"/>
            <a:ext cx="1903228" cy="260530"/>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AAECEA4-2F7B-D626-9777-11E5150BFA38}"/>
              </a:ext>
            </a:extLst>
          </p:cNvPr>
          <p:cNvPicPr>
            <a:picLocks noChangeAspect="1"/>
          </p:cNvPicPr>
          <p:nvPr/>
        </p:nvPicPr>
        <p:blipFill>
          <a:blip r:embed="rId6"/>
          <a:stretch>
            <a:fillRect/>
          </a:stretch>
        </p:blipFill>
        <p:spPr>
          <a:xfrm>
            <a:off x="159571" y="1714046"/>
            <a:ext cx="8870634" cy="3474641"/>
          </a:xfrm>
          <a:prstGeom prst="rect">
            <a:avLst/>
          </a:prstGeom>
        </p:spPr>
      </p:pic>
    </p:spTree>
    <p:extLst>
      <p:ext uri="{BB962C8B-B14F-4D97-AF65-F5344CB8AC3E}">
        <p14:creationId xmlns:p14="http://schemas.microsoft.com/office/powerpoint/2010/main" val="3307206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urface with a white spot&#10;&#10;Description automatically generated with medium confidence">
            <a:extLst>
              <a:ext uri="{FF2B5EF4-FFF2-40B4-BE49-F238E27FC236}">
                <a16:creationId xmlns:a16="http://schemas.microsoft.com/office/drawing/2014/main" id="{311F0144-01E9-9268-37CF-362515FD61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Rectangle 2">
            <a:extLst>
              <a:ext uri="{FF2B5EF4-FFF2-40B4-BE49-F238E27FC236}">
                <a16:creationId xmlns:a16="http://schemas.microsoft.com/office/drawing/2014/main" id="{9C1A2260-50A5-347E-079A-CE6A8623C59D}"/>
              </a:ext>
            </a:extLst>
          </p:cNvPr>
          <p:cNvSpPr txBox="1">
            <a:spLocks noChangeArrowheads="1"/>
          </p:cNvSpPr>
          <p:nvPr/>
        </p:nvSpPr>
        <p:spPr bwMode="auto">
          <a:xfrm>
            <a:off x="3371" y="409576"/>
            <a:ext cx="914080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lang="en-US" sz="6000" b="1">
                <a:solidFill>
                  <a:srgbClr val="000000"/>
                </a:solidFill>
                <a:latin typeface="Calibri"/>
              </a:rPr>
              <a:t>Best Practices</a:t>
            </a:r>
            <a:endParaRPr lang="en-US" sz="6000"/>
          </a:p>
        </p:txBody>
      </p:sp>
      <p:pic>
        <p:nvPicPr>
          <p:cNvPr id="24" name="Picture 23" descr="A person sitting down writing on a clipboard&#10;&#10;Description automatically generated">
            <a:extLst>
              <a:ext uri="{FF2B5EF4-FFF2-40B4-BE49-F238E27FC236}">
                <a16:creationId xmlns:a16="http://schemas.microsoft.com/office/drawing/2014/main" id="{7FB063E8-586B-E3EE-B324-A30F6A0EEEA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7500">
                        <a14:foregroundMark x1="40100" y1="23796" x2="53200" y2="42778"/>
                        <a14:foregroundMark x1="53200" y1="42778" x2="54000" y2="44630"/>
                        <a14:foregroundMark x1="54700" y1="23981" x2="40900" y2="51574"/>
                        <a14:foregroundMark x1="40900" y1="51574" x2="40900" y2="51667"/>
                        <a14:foregroundMark x1="47500" y1="24074" x2="40200" y2="47500"/>
                        <a14:foregroundMark x1="52600" y1="22685" x2="46800" y2="34259"/>
                        <a14:foregroundMark x1="52200" y1="22870" x2="58300" y2="37037"/>
                        <a14:foregroundMark x1="42200" y1="23056" x2="41800" y2="49722"/>
                        <a14:foregroundMark x1="39700" y1="26667" x2="39300" y2="47500"/>
                        <a14:foregroundMark x1="84800" y1="48148" x2="93200" y2="53148"/>
                        <a14:foregroundMark x1="93200" y1="53148" x2="93900" y2="53333"/>
                        <a14:foregroundMark x1="97500" y1="55000" x2="97500" y2="55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881744">
            <a:off x="404482" y="4269842"/>
            <a:ext cx="2358568" cy="2547253"/>
          </a:xfrm>
          <a:prstGeom prst="rect">
            <a:avLst/>
          </a:prstGeom>
        </p:spPr>
      </p:pic>
      <p:graphicFrame>
        <p:nvGraphicFramePr>
          <p:cNvPr id="25" name="Object 24">
            <a:hlinkClick r:id="" action="ppaction://ole?verb=0"/>
            <a:extLst>
              <a:ext uri="{FF2B5EF4-FFF2-40B4-BE49-F238E27FC236}">
                <a16:creationId xmlns:a16="http://schemas.microsoft.com/office/drawing/2014/main" id="{A512AB5A-A25B-5AE5-7426-E7602EA3C8B4}"/>
              </a:ext>
            </a:extLst>
          </p:cNvPr>
          <p:cNvGraphicFramePr>
            <a:graphicFrameLocks noChangeAspect="1"/>
          </p:cNvGraphicFramePr>
          <p:nvPr>
            <p:extLst>
              <p:ext uri="{D42A27DB-BD31-4B8C-83A1-F6EECF244321}">
                <p14:modId xmlns:p14="http://schemas.microsoft.com/office/powerpoint/2010/main" val="1867659878"/>
              </p:ext>
            </p:extLst>
          </p:nvPr>
        </p:nvGraphicFramePr>
        <p:xfrm>
          <a:off x="3194977" y="4806349"/>
          <a:ext cx="2241315" cy="1765125"/>
        </p:xfrm>
        <a:graphic>
          <a:graphicData uri="http://schemas.openxmlformats.org/presentationml/2006/ole">
            <mc:AlternateContent xmlns:mc="http://schemas.openxmlformats.org/markup-compatibility/2006">
              <mc:Choice xmlns:v="urn:schemas-microsoft-com:vml" Requires="v">
                <p:oleObj name="Presentation" r:id="rId8" imgW="5029266" imgH="3886324" progId="PowerPoint.Show.12">
                  <p:embed/>
                </p:oleObj>
              </mc:Choice>
              <mc:Fallback>
                <p:oleObj name="Presentation" r:id="rId8" imgW="5029266" imgH="3886324" progId="PowerPoint.Show.12">
                  <p:embed/>
                  <p:pic>
                    <p:nvPicPr>
                      <p:cNvPr id="25" name="Object 24">
                        <a:hlinkClick r:id="" action="ppaction://ole?verb=0"/>
                        <a:extLst>
                          <a:ext uri="{FF2B5EF4-FFF2-40B4-BE49-F238E27FC236}">
                            <a16:creationId xmlns:a16="http://schemas.microsoft.com/office/drawing/2014/main" id="{A512AB5A-A25B-5AE5-7426-E7602EA3C8B4}"/>
                          </a:ext>
                        </a:extLst>
                      </p:cNvPr>
                      <p:cNvPicPr/>
                      <p:nvPr/>
                    </p:nvPicPr>
                    <p:blipFill>
                      <a:blip r:embed="rId9"/>
                      <a:stretch>
                        <a:fillRect/>
                      </a:stretch>
                    </p:blipFill>
                    <p:spPr>
                      <a:xfrm>
                        <a:off x="3194977" y="4806349"/>
                        <a:ext cx="2241315" cy="1765125"/>
                      </a:xfrm>
                      <a:prstGeom prst="rect">
                        <a:avLst/>
                      </a:prstGeom>
                      <a:ln>
                        <a:solidFill>
                          <a:srgbClr val="000000"/>
                        </a:solidFill>
                      </a:ln>
                    </p:spPr>
                  </p:pic>
                </p:oleObj>
              </mc:Fallback>
            </mc:AlternateContent>
          </a:graphicData>
        </a:graphic>
      </p:graphicFrame>
      <p:pic>
        <p:nvPicPr>
          <p:cNvPr id="5" name="Picture 4" descr="Logo&#10;&#10;Description automatically generated">
            <a:extLst>
              <a:ext uri="{FF2B5EF4-FFF2-40B4-BE49-F238E27FC236}">
                <a16:creationId xmlns:a16="http://schemas.microsoft.com/office/drawing/2014/main" id="{452AA876-6A37-22D8-8CC7-763D1569C7E6}"/>
              </a:ext>
            </a:extLst>
          </p:cNvPr>
          <p:cNvPicPr>
            <a:picLocks noChangeAspect="1"/>
          </p:cNvPicPr>
          <p:nvPr/>
        </p:nvPicPr>
        <p:blipFill>
          <a:blip r:embed="rId10"/>
          <a:stretch>
            <a:fillRect/>
          </a:stretch>
        </p:blipFill>
        <p:spPr>
          <a:xfrm rot="2977373">
            <a:off x="830677" y="5839941"/>
            <a:ext cx="457200" cy="131285"/>
          </a:xfrm>
          <a:prstGeom prst="rect">
            <a:avLst/>
          </a:prstGeom>
        </p:spPr>
      </p:pic>
      <p:pic>
        <p:nvPicPr>
          <p:cNvPr id="27" name="Picture 26" descr="A screenshot of a graph&#10;&#10;Description automatically generated">
            <a:extLst>
              <a:ext uri="{FF2B5EF4-FFF2-40B4-BE49-F238E27FC236}">
                <a16:creationId xmlns:a16="http://schemas.microsoft.com/office/drawing/2014/main" id="{3219C70E-82F9-4716-0346-83A8932334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49039" y="4810140"/>
            <a:ext cx="2241315" cy="1761334"/>
          </a:xfrm>
          <a:prstGeom prst="rect">
            <a:avLst/>
          </a:prstGeom>
          <a:ln>
            <a:solidFill>
              <a:srgbClr val="000000"/>
            </a:solidFill>
          </a:ln>
        </p:spPr>
      </p:pic>
      <p:pic>
        <p:nvPicPr>
          <p:cNvPr id="30" name="Picture 29" descr="A yellow button with a light bulb and text&#10;&#10;Description automatically generated">
            <a:extLst>
              <a:ext uri="{FF2B5EF4-FFF2-40B4-BE49-F238E27FC236}">
                <a16:creationId xmlns:a16="http://schemas.microsoft.com/office/drawing/2014/main" id="{795EECE5-B54E-8613-755F-F57F85015E6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56662" y="154442"/>
            <a:ext cx="1136203" cy="1185603"/>
          </a:xfrm>
          <a:prstGeom prst="rect">
            <a:avLst/>
          </a:prstGeom>
        </p:spPr>
      </p:pic>
      <p:pic>
        <p:nvPicPr>
          <p:cNvPr id="7" name="Picture 6">
            <a:extLst>
              <a:ext uri="{FF2B5EF4-FFF2-40B4-BE49-F238E27FC236}">
                <a16:creationId xmlns:a16="http://schemas.microsoft.com/office/drawing/2014/main" id="{3577B43B-13F7-C889-EF15-CD62722E3FEE}"/>
              </a:ext>
            </a:extLst>
          </p:cNvPr>
          <p:cNvPicPr>
            <a:picLocks noChangeAspect="1"/>
          </p:cNvPicPr>
          <p:nvPr/>
        </p:nvPicPr>
        <p:blipFill>
          <a:blip r:embed="rId15"/>
          <a:stretch>
            <a:fillRect/>
          </a:stretch>
        </p:blipFill>
        <p:spPr>
          <a:xfrm>
            <a:off x="762802" y="1804943"/>
            <a:ext cx="7927552" cy="2316401"/>
          </a:xfrm>
          <a:prstGeom prst="rect">
            <a:avLst/>
          </a:prstGeom>
        </p:spPr>
      </p:pic>
    </p:spTree>
    <p:extLst>
      <p:ext uri="{BB962C8B-B14F-4D97-AF65-F5344CB8AC3E}">
        <p14:creationId xmlns:p14="http://schemas.microsoft.com/office/powerpoint/2010/main" val="2465415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urface with a white spot&#10;&#10;Description automatically generated with medium confidence">
            <a:extLst>
              <a:ext uri="{FF2B5EF4-FFF2-40B4-BE49-F238E27FC236}">
                <a16:creationId xmlns:a16="http://schemas.microsoft.com/office/drawing/2014/main" id="{311F0144-01E9-9268-37CF-362515FD61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300" y="0"/>
            <a:ext cx="9144000" cy="6858000"/>
          </a:xfrm>
          <a:prstGeom prst="rect">
            <a:avLst/>
          </a:prstGeom>
        </p:spPr>
      </p:pic>
      <p:sp>
        <p:nvSpPr>
          <p:cNvPr id="3" name="Rectangle 2">
            <a:extLst>
              <a:ext uri="{FF2B5EF4-FFF2-40B4-BE49-F238E27FC236}">
                <a16:creationId xmlns:a16="http://schemas.microsoft.com/office/drawing/2014/main" id="{3035E16F-620D-8EB1-0192-4E9DDAE1525A}"/>
              </a:ext>
            </a:extLst>
          </p:cNvPr>
          <p:cNvSpPr txBox="1">
            <a:spLocks noChangeArrowheads="1"/>
          </p:cNvSpPr>
          <p:nvPr/>
        </p:nvSpPr>
        <p:spPr bwMode="auto">
          <a:xfrm>
            <a:off x="3371" y="409576"/>
            <a:ext cx="914080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lang="en-US" sz="6000" b="1">
                <a:solidFill>
                  <a:srgbClr val="000000"/>
                </a:solidFill>
                <a:latin typeface="Calibri"/>
              </a:rPr>
              <a:t>Section 1: EZ Steps Due </a:t>
            </a:r>
            <a:endParaRPr lang="en-US" sz="6000"/>
          </a:p>
        </p:txBody>
      </p:sp>
      <p:sp>
        <p:nvSpPr>
          <p:cNvPr id="12" name="TextBox 11">
            <a:extLst>
              <a:ext uri="{FF2B5EF4-FFF2-40B4-BE49-F238E27FC236}">
                <a16:creationId xmlns:a16="http://schemas.microsoft.com/office/drawing/2014/main" id="{C7DFFA55-0A9C-CB8D-2813-A796C4E51A3B}"/>
              </a:ext>
            </a:extLst>
          </p:cNvPr>
          <p:cNvSpPr txBox="1"/>
          <p:nvPr/>
        </p:nvSpPr>
        <p:spPr>
          <a:xfrm>
            <a:off x="2196467" y="2042625"/>
            <a:ext cx="505267" cy="369332"/>
          </a:xfrm>
          <a:prstGeom prst="rect">
            <a:avLst/>
          </a:prstGeom>
          <a:noFill/>
        </p:spPr>
        <p:txBody>
          <a:bodyPr wrap="none" rtlCol="0">
            <a:spAutoFit/>
          </a:bodyPr>
          <a:lstStyle/>
          <a:p>
            <a:r>
              <a:rPr lang="en-US" b="1">
                <a:solidFill>
                  <a:srgbClr val="000000"/>
                </a:solidFill>
                <a:effectLst>
                  <a:outerShdw blurRad="38100" dist="38100" dir="2700000" algn="tl">
                    <a:srgbClr val="000000">
                      <a:alpha val="43137"/>
                    </a:srgbClr>
                  </a:outerShdw>
                </a:effectLst>
                <a:latin typeface="Baguet Script" panose="00000500000000000000" pitchFamily="2" charset="0"/>
              </a:rPr>
              <a:t>CM</a:t>
            </a:r>
          </a:p>
        </p:txBody>
      </p:sp>
      <p:sp>
        <p:nvSpPr>
          <p:cNvPr id="29" name="TextBox 28">
            <a:extLst>
              <a:ext uri="{FF2B5EF4-FFF2-40B4-BE49-F238E27FC236}">
                <a16:creationId xmlns:a16="http://schemas.microsoft.com/office/drawing/2014/main" id="{A2EE5912-FF36-2A4F-5960-91FB8763A0A6}"/>
              </a:ext>
            </a:extLst>
          </p:cNvPr>
          <p:cNvSpPr txBox="1"/>
          <p:nvPr/>
        </p:nvSpPr>
        <p:spPr>
          <a:xfrm>
            <a:off x="2705434" y="4754669"/>
            <a:ext cx="2777798" cy="1815882"/>
          </a:xfrm>
          <a:prstGeom prst="rect">
            <a:avLst/>
          </a:prstGeom>
          <a:noFill/>
        </p:spPr>
        <p:txBody>
          <a:bodyPr wrap="square" rtlCol="0">
            <a:spAutoFit/>
          </a:bodyPr>
          <a:lstStyle/>
          <a:p>
            <a:pPr algn="ctr"/>
            <a:r>
              <a:rPr lang="en-US" sz="2800">
                <a:solidFill>
                  <a:srgbClr val="000000"/>
                </a:solidFill>
                <a:effectLst>
                  <a:outerShdw blurRad="38100" dist="38100" dir="2700000" algn="tl">
                    <a:srgbClr val="000000">
                      <a:alpha val="43137"/>
                    </a:srgbClr>
                  </a:outerShdw>
                </a:effectLst>
              </a:rPr>
              <a:t>EZ-steps are due, for 4 weeks.</a:t>
            </a:r>
          </a:p>
          <a:p>
            <a:pPr algn="ctr"/>
            <a:r>
              <a:rPr lang="en-US" sz="2800">
                <a:solidFill>
                  <a:srgbClr val="000000"/>
                </a:solidFill>
                <a:effectLst>
                  <a:outerShdw blurRad="38100" dist="38100" dir="2700000" algn="tl">
                    <a:srgbClr val="000000">
                      <a:alpha val="43137"/>
                    </a:srgbClr>
                  </a:outerShdw>
                </a:effectLst>
              </a:rPr>
              <a:t>Only order one week at a time.</a:t>
            </a:r>
          </a:p>
        </p:txBody>
      </p:sp>
      <p:pic>
        <p:nvPicPr>
          <p:cNvPr id="22" name="Picture 21" descr="A cartoon sun with sunglasses&#10;&#10;Description automatically generated">
            <a:extLst>
              <a:ext uri="{FF2B5EF4-FFF2-40B4-BE49-F238E27FC236}">
                <a16:creationId xmlns:a16="http://schemas.microsoft.com/office/drawing/2014/main" id="{6698CA2A-8118-0E10-8D5F-8CFA1BFFAE0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963" b="90000" l="6800" r="96600">
                        <a14:foregroundMark x1="56000" y1="32222" x2="48100" y2="49352"/>
                        <a14:foregroundMark x1="35600" y1="31019" x2="31300" y2="50185"/>
                        <a14:foregroundMark x1="54500" y1="49352" x2="51700" y2="62685"/>
                        <a14:foregroundMark x1="65000" y1="48519" x2="43800" y2="62130"/>
                        <a14:foregroundMark x1="59900" y1="47593" x2="43100" y2="69259"/>
                        <a14:foregroundMark x1="43100" y1="69259" x2="43100" y2="69074"/>
                        <a14:foregroundMark x1="88500" y1="45741" x2="85200" y2="70648"/>
                        <a14:foregroundMark x1="90200" y1="42222" x2="90800" y2="48333"/>
                        <a14:foregroundMark x1="92100" y1="40185" x2="92100" y2="53519"/>
                        <a14:foregroundMark x1="94500" y1="43426" x2="95100" y2="45556"/>
                        <a14:foregroundMark x1="95600" y1="59259" x2="96600" y2="65278"/>
                        <a14:foregroundMark x1="56900" y1="34259" x2="52600" y2="54167"/>
                        <a14:foregroundMark x1="68100" y1="30093" x2="50900" y2="53704"/>
                        <a14:foregroundMark x1="66500" y1="37222" x2="43600" y2="35000"/>
                        <a14:foregroundMark x1="70200" y1="38611" x2="46600" y2="38611"/>
                        <a14:foregroundMark x1="63300" y1="33796" x2="40100" y2="33611"/>
                        <a14:foregroundMark x1="62300" y1="31019" x2="14800" y2="35833"/>
                        <a14:foregroundMark x1="31700" y1="29815" x2="37100" y2="59259"/>
                        <a14:foregroundMark x1="41600" y1="24074" x2="35600" y2="47130"/>
                        <a14:foregroundMark x1="42000" y1="34074" x2="28700" y2="41574"/>
                        <a14:foregroundMark x1="34700" y1="36389" x2="24900" y2="40556"/>
                        <a14:foregroundMark x1="31300" y1="31019" x2="25700" y2="47407"/>
                        <a14:foregroundMark x1="27900" y1="34444" x2="32900" y2="42685"/>
                        <a14:foregroundMark x1="32900" y1="42685" x2="38000" y2="47130"/>
                        <a14:foregroundMark x1="40100" y1="39630" x2="48100" y2="43426"/>
                        <a14:foregroundMark x1="44200" y1="34444" x2="36700" y2="48796"/>
                        <a14:foregroundMark x1="51900" y1="31852" x2="42300" y2="36852"/>
                        <a14:foregroundMark x1="52100" y1="26296" x2="54500" y2="34259"/>
                        <a14:foregroundMark x1="62300" y1="30278" x2="70000" y2="45370"/>
                        <a14:foregroundMark x1="71300" y1="36204" x2="54900" y2="45000"/>
                        <a14:foregroundMark x1="67200" y1="29630" x2="64800" y2="48519"/>
                        <a14:foregroundMark x1="64800" y1="42593" x2="50400" y2="54722"/>
                        <a14:foregroundMark x1="9400" y1="44167" x2="9400" y2="44167"/>
                        <a14:foregroundMark x1="8100" y1="57500" x2="8100" y2="57500"/>
                        <a14:foregroundMark x1="6800" y1="41204" x2="6800" y2="41204"/>
                        <a14:foregroundMark x1="49100" y1="8333" x2="49100" y2="8333"/>
                        <a14:foregroundMark x1="14100" y1="32222" x2="14100" y2="32222"/>
                        <a14:foregroundMark x1="26100" y1="23241" x2="26100" y2="23241"/>
                        <a14:foregroundMark x1="36700" y1="15278" x2="42300" y2="19259"/>
                        <a14:foregroundMark x1="53400" y1="7963" x2="51500" y2="13704"/>
                        <a14:foregroundMark x1="6800" y1="56944" x2="6800" y2="5694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61995" y="5132074"/>
            <a:ext cx="1331925" cy="1438477"/>
          </a:xfrm>
          <a:prstGeom prst="rect">
            <a:avLst/>
          </a:prstGeom>
        </p:spPr>
      </p:pic>
      <p:pic>
        <p:nvPicPr>
          <p:cNvPr id="4" name="Picture 3">
            <a:extLst>
              <a:ext uri="{FF2B5EF4-FFF2-40B4-BE49-F238E27FC236}">
                <a16:creationId xmlns:a16="http://schemas.microsoft.com/office/drawing/2014/main" id="{E8297BF9-2C08-8493-53D4-007BF2B001F9}"/>
              </a:ext>
            </a:extLst>
          </p:cNvPr>
          <p:cNvPicPr>
            <a:picLocks noChangeAspect="1"/>
          </p:cNvPicPr>
          <p:nvPr/>
        </p:nvPicPr>
        <p:blipFill>
          <a:blip r:embed="rId8"/>
          <a:stretch>
            <a:fillRect/>
          </a:stretch>
        </p:blipFill>
        <p:spPr>
          <a:xfrm>
            <a:off x="356051" y="1319009"/>
            <a:ext cx="8488976" cy="2402386"/>
          </a:xfrm>
          <a:prstGeom prst="rect">
            <a:avLst/>
          </a:prstGeom>
        </p:spPr>
      </p:pic>
      <p:sp>
        <p:nvSpPr>
          <p:cNvPr id="13" name="TextBox 12">
            <a:extLst>
              <a:ext uri="{FF2B5EF4-FFF2-40B4-BE49-F238E27FC236}">
                <a16:creationId xmlns:a16="http://schemas.microsoft.com/office/drawing/2014/main" id="{8F600090-7D4F-7F0F-6BB3-9EE77EDD7A4F}"/>
              </a:ext>
            </a:extLst>
          </p:cNvPr>
          <p:cNvSpPr txBox="1"/>
          <p:nvPr/>
        </p:nvSpPr>
        <p:spPr>
          <a:xfrm>
            <a:off x="2241933" y="1879477"/>
            <a:ext cx="505267" cy="369332"/>
          </a:xfrm>
          <a:prstGeom prst="rect">
            <a:avLst/>
          </a:prstGeom>
          <a:noFill/>
        </p:spPr>
        <p:txBody>
          <a:bodyPr wrap="none" rtlCol="0">
            <a:spAutoFit/>
          </a:bodyPr>
          <a:lstStyle/>
          <a:p>
            <a:r>
              <a:rPr lang="en-US" b="1">
                <a:solidFill>
                  <a:srgbClr val="000000"/>
                </a:solidFill>
                <a:effectLst>
                  <a:outerShdw blurRad="38100" dist="38100" dir="2700000" algn="tl">
                    <a:srgbClr val="000000">
                      <a:alpha val="43137"/>
                    </a:srgbClr>
                  </a:outerShdw>
                </a:effectLst>
                <a:latin typeface="Baguet Script" panose="00000500000000000000" pitchFamily="2" charset="0"/>
              </a:rPr>
              <a:t>CM</a:t>
            </a:r>
          </a:p>
        </p:txBody>
      </p:sp>
      <p:sp>
        <p:nvSpPr>
          <p:cNvPr id="5" name="TextBox 4">
            <a:extLst>
              <a:ext uri="{FF2B5EF4-FFF2-40B4-BE49-F238E27FC236}">
                <a16:creationId xmlns:a16="http://schemas.microsoft.com/office/drawing/2014/main" id="{53A548A9-C349-E9B6-5CF5-1896F35E3CAD}"/>
              </a:ext>
            </a:extLst>
          </p:cNvPr>
          <p:cNvSpPr txBox="1"/>
          <p:nvPr/>
        </p:nvSpPr>
        <p:spPr>
          <a:xfrm>
            <a:off x="2196467" y="2752793"/>
            <a:ext cx="505267" cy="369332"/>
          </a:xfrm>
          <a:prstGeom prst="rect">
            <a:avLst/>
          </a:prstGeom>
          <a:noFill/>
        </p:spPr>
        <p:txBody>
          <a:bodyPr wrap="none" rtlCol="0">
            <a:spAutoFit/>
          </a:bodyPr>
          <a:lstStyle/>
          <a:p>
            <a:r>
              <a:rPr lang="en-US" b="1">
                <a:solidFill>
                  <a:srgbClr val="000000"/>
                </a:solidFill>
                <a:effectLst>
                  <a:outerShdw blurRad="38100" dist="38100" dir="2700000" algn="tl">
                    <a:srgbClr val="000000">
                      <a:alpha val="43137"/>
                    </a:srgbClr>
                  </a:outerShdw>
                </a:effectLst>
                <a:latin typeface="Baguet Script" panose="00000500000000000000" pitchFamily="2" charset="0"/>
              </a:rPr>
              <a:t>CM</a:t>
            </a:r>
          </a:p>
        </p:txBody>
      </p:sp>
      <p:sp>
        <p:nvSpPr>
          <p:cNvPr id="7" name="TextBox 6">
            <a:extLst>
              <a:ext uri="{FF2B5EF4-FFF2-40B4-BE49-F238E27FC236}">
                <a16:creationId xmlns:a16="http://schemas.microsoft.com/office/drawing/2014/main" id="{F543C9BC-66E1-EB43-9F99-6F41FA3BDAAC}"/>
              </a:ext>
            </a:extLst>
          </p:cNvPr>
          <p:cNvSpPr txBox="1"/>
          <p:nvPr/>
        </p:nvSpPr>
        <p:spPr>
          <a:xfrm>
            <a:off x="2226196" y="2108923"/>
            <a:ext cx="505267" cy="369332"/>
          </a:xfrm>
          <a:prstGeom prst="rect">
            <a:avLst/>
          </a:prstGeom>
          <a:noFill/>
        </p:spPr>
        <p:txBody>
          <a:bodyPr wrap="none" rtlCol="0">
            <a:spAutoFit/>
          </a:bodyPr>
          <a:lstStyle/>
          <a:p>
            <a:r>
              <a:rPr lang="en-US" b="1">
                <a:solidFill>
                  <a:srgbClr val="000000"/>
                </a:solidFill>
                <a:effectLst>
                  <a:outerShdw blurRad="38100" dist="38100" dir="2700000" algn="tl">
                    <a:srgbClr val="000000">
                      <a:alpha val="43137"/>
                    </a:srgbClr>
                  </a:outerShdw>
                </a:effectLst>
                <a:latin typeface="Baguet Script" panose="00000500000000000000" pitchFamily="2" charset="0"/>
              </a:rPr>
              <a:t>CM</a:t>
            </a:r>
          </a:p>
        </p:txBody>
      </p:sp>
      <p:sp>
        <p:nvSpPr>
          <p:cNvPr id="9" name="TextBox 8">
            <a:extLst>
              <a:ext uri="{FF2B5EF4-FFF2-40B4-BE49-F238E27FC236}">
                <a16:creationId xmlns:a16="http://schemas.microsoft.com/office/drawing/2014/main" id="{8C682848-6DDF-3168-E3AD-87DB50FABC21}"/>
              </a:ext>
            </a:extLst>
          </p:cNvPr>
          <p:cNvSpPr txBox="1"/>
          <p:nvPr/>
        </p:nvSpPr>
        <p:spPr>
          <a:xfrm>
            <a:off x="2196467" y="2950907"/>
            <a:ext cx="505267" cy="369332"/>
          </a:xfrm>
          <a:prstGeom prst="rect">
            <a:avLst/>
          </a:prstGeom>
          <a:noFill/>
        </p:spPr>
        <p:txBody>
          <a:bodyPr wrap="none" rtlCol="0">
            <a:spAutoFit/>
          </a:bodyPr>
          <a:lstStyle/>
          <a:p>
            <a:r>
              <a:rPr lang="en-US" b="1">
                <a:solidFill>
                  <a:srgbClr val="000000"/>
                </a:solidFill>
                <a:effectLst>
                  <a:outerShdw blurRad="38100" dist="38100" dir="2700000" algn="tl">
                    <a:srgbClr val="000000">
                      <a:alpha val="43137"/>
                    </a:srgbClr>
                  </a:outerShdw>
                </a:effectLst>
                <a:latin typeface="Baguet Script" panose="00000500000000000000" pitchFamily="2" charset="0"/>
              </a:rPr>
              <a:t>CM</a:t>
            </a:r>
          </a:p>
        </p:txBody>
      </p:sp>
    </p:spTree>
    <p:extLst>
      <p:ext uri="{BB962C8B-B14F-4D97-AF65-F5344CB8AC3E}">
        <p14:creationId xmlns:p14="http://schemas.microsoft.com/office/powerpoint/2010/main" val="402562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urface with a white spot&#10;&#10;Description automatically generated with medium confidence">
            <a:extLst>
              <a:ext uri="{FF2B5EF4-FFF2-40B4-BE49-F238E27FC236}">
                <a16:creationId xmlns:a16="http://schemas.microsoft.com/office/drawing/2014/main" id="{311F0144-01E9-9268-37CF-362515FD61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2" name="Rectangle 2">
            <a:extLst>
              <a:ext uri="{FF2B5EF4-FFF2-40B4-BE49-F238E27FC236}">
                <a16:creationId xmlns:a16="http://schemas.microsoft.com/office/drawing/2014/main" id="{C6CDBB51-58A0-3E24-0EB9-FD6611D82E66}"/>
              </a:ext>
            </a:extLst>
          </p:cNvPr>
          <p:cNvSpPr txBox="1">
            <a:spLocks noChangeArrowheads="1"/>
          </p:cNvSpPr>
          <p:nvPr/>
        </p:nvSpPr>
        <p:spPr bwMode="auto">
          <a:xfrm>
            <a:off x="3371" y="409576"/>
            <a:ext cx="914080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lang="en-US" sz="6000" b="1">
                <a:solidFill>
                  <a:srgbClr val="000000"/>
                </a:solidFill>
                <a:latin typeface="Calibri"/>
              </a:rPr>
              <a:t>Section 2: Shopping List </a:t>
            </a:r>
            <a:endParaRPr lang="en-US" sz="6000">
              <a:highlight>
                <a:srgbClr val="FFFF00"/>
              </a:highlight>
            </a:endParaRPr>
          </a:p>
        </p:txBody>
      </p:sp>
      <p:pic>
        <p:nvPicPr>
          <p:cNvPr id="4" name="Picture 3">
            <a:extLst>
              <a:ext uri="{FF2B5EF4-FFF2-40B4-BE49-F238E27FC236}">
                <a16:creationId xmlns:a16="http://schemas.microsoft.com/office/drawing/2014/main" id="{24C1F0D8-DA21-A4A4-0A9A-2B52D13941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5942" y="1531989"/>
            <a:ext cx="8890712" cy="2057099"/>
          </a:xfrm>
          <a:prstGeom prst="rect">
            <a:avLst/>
          </a:prstGeom>
          <a:ln>
            <a:solidFill>
              <a:srgbClr val="000000"/>
            </a:solidFill>
          </a:ln>
        </p:spPr>
      </p:pic>
      <p:grpSp>
        <p:nvGrpSpPr>
          <p:cNvPr id="7" name="Group 6">
            <a:extLst>
              <a:ext uri="{FF2B5EF4-FFF2-40B4-BE49-F238E27FC236}">
                <a16:creationId xmlns:a16="http://schemas.microsoft.com/office/drawing/2014/main" id="{E6564571-C80E-F0C8-813D-49B78798C596}"/>
              </a:ext>
            </a:extLst>
          </p:cNvPr>
          <p:cNvGrpSpPr/>
          <p:nvPr/>
        </p:nvGrpSpPr>
        <p:grpSpPr>
          <a:xfrm>
            <a:off x="0" y="6312023"/>
            <a:ext cx="9143999" cy="555502"/>
            <a:chOff x="28574" y="6302498"/>
            <a:chExt cx="9115340" cy="555502"/>
          </a:xfrm>
        </p:grpSpPr>
        <p:sp>
          <p:nvSpPr>
            <p:cNvPr id="15" name="Rectangle 14">
              <a:extLst>
                <a:ext uri="{FF2B5EF4-FFF2-40B4-BE49-F238E27FC236}">
                  <a16:creationId xmlns:a16="http://schemas.microsoft.com/office/drawing/2014/main" id="{147DFA77-CFD5-9DE9-5311-043E725A69C6}"/>
                </a:ext>
              </a:extLst>
            </p:cNvPr>
            <p:cNvSpPr/>
            <p:nvPr/>
          </p:nvSpPr>
          <p:spPr>
            <a:xfrm>
              <a:off x="28574" y="6302498"/>
              <a:ext cx="9115340" cy="55550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38338201-9399-BF5B-6671-A38D69B7ED8B}"/>
                </a:ext>
              </a:extLst>
            </p:cNvPr>
            <p:cNvPicPr>
              <a:picLocks noChangeAspect="1"/>
            </p:cNvPicPr>
            <p:nvPr/>
          </p:nvPicPr>
          <p:blipFill>
            <a:blip r:embed="rId5"/>
            <a:stretch>
              <a:fillRect/>
            </a:stretch>
          </p:blipFill>
          <p:spPr>
            <a:xfrm>
              <a:off x="6385014" y="6370738"/>
              <a:ext cx="2732048" cy="468666"/>
            </a:xfrm>
            <a:prstGeom prst="rect">
              <a:avLst/>
            </a:prstGeom>
            <a:ln>
              <a:noFill/>
            </a:ln>
          </p:spPr>
        </p:pic>
      </p:grpSp>
      <p:sp>
        <p:nvSpPr>
          <p:cNvPr id="33" name="TextBox 32">
            <a:extLst>
              <a:ext uri="{FF2B5EF4-FFF2-40B4-BE49-F238E27FC236}">
                <a16:creationId xmlns:a16="http://schemas.microsoft.com/office/drawing/2014/main" id="{750C9BC9-9C8E-B360-164E-E534D160B319}"/>
              </a:ext>
            </a:extLst>
          </p:cNvPr>
          <p:cNvSpPr txBox="1"/>
          <p:nvPr/>
        </p:nvSpPr>
        <p:spPr>
          <a:xfrm>
            <a:off x="1701662" y="2235441"/>
            <a:ext cx="505267" cy="369332"/>
          </a:xfrm>
          <a:prstGeom prst="rect">
            <a:avLst/>
          </a:prstGeom>
          <a:noFill/>
        </p:spPr>
        <p:txBody>
          <a:bodyPr wrap="none" rtlCol="0">
            <a:spAutoFit/>
          </a:bodyPr>
          <a:lstStyle/>
          <a:p>
            <a:r>
              <a:rPr lang="en-US" b="1">
                <a:solidFill>
                  <a:srgbClr val="000000"/>
                </a:solidFill>
                <a:effectLst>
                  <a:outerShdw blurRad="38100" dist="38100" dir="2700000" algn="tl">
                    <a:srgbClr val="000000">
                      <a:alpha val="43137"/>
                    </a:srgbClr>
                  </a:outerShdw>
                </a:effectLst>
                <a:latin typeface="Baguet Script" panose="00000500000000000000" pitchFamily="2" charset="0"/>
              </a:rPr>
              <a:t>CM</a:t>
            </a:r>
          </a:p>
        </p:txBody>
      </p:sp>
      <p:sp>
        <p:nvSpPr>
          <p:cNvPr id="34" name="TextBox 33">
            <a:extLst>
              <a:ext uri="{FF2B5EF4-FFF2-40B4-BE49-F238E27FC236}">
                <a16:creationId xmlns:a16="http://schemas.microsoft.com/office/drawing/2014/main" id="{7FD3E35F-70A5-B15A-2667-7919322D6175}"/>
              </a:ext>
            </a:extLst>
          </p:cNvPr>
          <p:cNvSpPr txBox="1"/>
          <p:nvPr/>
        </p:nvSpPr>
        <p:spPr>
          <a:xfrm>
            <a:off x="1701661" y="2722951"/>
            <a:ext cx="505267" cy="369332"/>
          </a:xfrm>
          <a:prstGeom prst="rect">
            <a:avLst/>
          </a:prstGeom>
          <a:noFill/>
        </p:spPr>
        <p:txBody>
          <a:bodyPr wrap="none" rtlCol="0">
            <a:spAutoFit/>
          </a:bodyPr>
          <a:lstStyle/>
          <a:p>
            <a:r>
              <a:rPr lang="en-US" b="1">
                <a:solidFill>
                  <a:srgbClr val="000000"/>
                </a:solidFill>
                <a:effectLst>
                  <a:outerShdw blurRad="38100" dist="38100" dir="2700000" algn="tl">
                    <a:srgbClr val="000000">
                      <a:alpha val="43137"/>
                    </a:srgbClr>
                  </a:outerShdw>
                </a:effectLst>
                <a:latin typeface="Baguet Script" panose="00000500000000000000" pitchFamily="2" charset="0"/>
              </a:rPr>
              <a:t>CM</a:t>
            </a:r>
          </a:p>
        </p:txBody>
      </p:sp>
      <p:sp>
        <p:nvSpPr>
          <p:cNvPr id="35" name="TextBox 34">
            <a:extLst>
              <a:ext uri="{FF2B5EF4-FFF2-40B4-BE49-F238E27FC236}">
                <a16:creationId xmlns:a16="http://schemas.microsoft.com/office/drawing/2014/main" id="{729C57ED-A8CF-9432-2C73-9932D4FBACC5}"/>
              </a:ext>
            </a:extLst>
          </p:cNvPr>
          <p:cNvSpPr txBox="1"/>
          <p:nvPr/>
        </p:nvSpPr>
        <p:spPr>
          <a:xfrm>
            <a:off x="1701661" y="3094179"/>
            <a:ext cx="505267" cy="369332"/>
          </a:xfrm>
          <a:prstGeom prst="rect">
            <a:avLst/>
          </a:prstGeom>
          <a:noFill/>
        </p:spPr>
        <p:txBody>
          <a:bodyPr wrap="none" rtlCol="0">
            <a:spAutoFit/>
          </a:bodyPr>
          <a:lstStyle/>
          <a:p>
            <a:r>
              <a:rPr lang="en-US" b="1">
                <a:solidFill>
                  <a:srgbClr val="000000"/>
                </a:solidFill>
                <a:effectLst>
                  <a:outerShdw blurRad="38100" dist="38100" dir="2700000" algn="tl">
                    <a:srgbClr val="000000">
                      <a:alpha val="43137"/>
                    </a:srgbClr>
                  </a:outerShdw>
                </a:effectLst>
                <a:latin typeface="Baguet Script" panose="00000500000000000000" pitchFamily="2" charset="0"/>
              </a:rPr>
              <a:t>CM</a:t>
            </a:r>
          </a:p>
        </p:txBody>
      </p:sp>
      <p:pic>
        <p:nvPicPr>
          <p:cNvPr id="9" name="Picture 8" descr="A cartoon sun with sunglasses&#10;&#10;Description automatically generated">
            <a:extLst>
              <a:ext uri="{FF2B5EF4-FFF2-40B4-BE49-F238E27FC236}">
                <a16:creationId xmlns:a16="http://schemas.microsoft.com/office/drawing/2014/main" id="{4C20EB51-BEDC-E260-37DE-F09A3A803EF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963" b="90000" l="6800" r="96600">
                        <a14:foregroundMark x1="56000" y1="32222" x2="48100" y2="49352"/>
                        <a14:foregroundMark x1="35600" y1="31019" x2="31300" y2="50185"/>
                        <a14:foregroundMark x1="54500" y1="49352" x2="51700" y2="62685"/>
                        <a14:foregroundMark x1="65000" y1="48519" x2="43800" y2="62130"/>
                        <a14:foregroundMark x1="59900" y1="47593" x2="43100" y2="69259"/>
                        <a14:foregroundMark x1="43100" y1="69259" x2="43100" y2="69074"/>
                        <a14:foregroundMark x1="88500" y1="45741" x2="85200" y2="70648"/>
                        <a14:foregroundMark x1="90200" y1="42222" x2="90800" y2="48333"/>
                        <a14:foregroundMark x1="92100" y1="40185" x2="92100" y2="53519"/>
                        <a14:foregroundMark x1="94500" y1="43426" x2="95100" y2="45556"/>
                        <a14:foregroundMark x1="95600" y1="59259" x2="96600" y2="65278"/>
                        <a14:foregroundMark x1="56900" y1="34259" x2="52600" y2="54167"/>
                        <a14:foregroundMark x1="68100" y1="30093" x2="50900" y2="53704"/>
                        <a14:foregroundMark x1="66500" y1="37222" x2="43600" y2="35000"/>
                        <a14:foregroundMark x1="70200" y1="38611" x2="46600" y2="38611"/>
                        <a14:foregroundMark x1="63300" y1="33796" x2="40100" y2="33611"/>
                        <a14:foregroundMark x1="62300" y1="31019" x2="14800" y2="35833"/>
                        <a14:foregroundMark x1="31700" y1="29815" x2="37100" y2="59259"/>
                        <a14:foregroundMark x1="41600" y1="24074" x2="35600" y2="47130"/>
                        <a14:foregroundMark x1="42000" y1="34074" x2="28700" y2="41574"/>
                        <a14:foregroundMark x1="34700" y1="36389" x2="24900" y2="40556"/>
                        <a14:foregroundMark x1="31300" y1="31019" x2="25700" y2="47407"/>
                        <a14:foregroundMark x1="27900" y1="34444" x2="32900" y2="42685"/>
                        <a14:foregroundMark x1="32900" y1="42685" x2="38000" y2="47130"/>
                        <a14:foregroundMark x1="40100" y1="39630" x2="48100" y2="43426"/>
                        <a14:foregroundMark x1="44200" y1="34444" x2="36700" y2="48796"/>
                        <a14:foregroundMark x1="51900" y1="31852" x2="42300" y2="36852"/>
                        <a14:foregroundMark x1="52100" y1="26296" x2="54500" y2="34259"/>
                        <a14:foregroundMark x1="62300" y1="30278" x2="70000" y2="45370"/>
                        <a14:foregroundMark x1="71300" y1="36204" x2="54900" y2="45000"/>
                        <a14:foregroundMark x1="67200" y1="29630" x2="64800" y2="48519"/>
                        <a14:foregroundMark x1="64800" y1="42593" x2="50400" y2="54722"/>
                        <a14:foregroundMark x1="9400" y1="44167" x2="9400" y2="44167"/>
                        <a14:foregroundMark x1="8100" y1="57500" x2="8100" y2="57500"/>
                        <a14:foregroundMark x1="6800" y1="41204" x2="6800" y2="41204"/>
                        <a14:foregroundMark x1="49100" y1="8333" x2="49100" y2="8333"/>
                        <a14:foregroundMark x1="14100" y1="32222" x2="14100" y2="32222"/>
                        <a14:foregroundMark x1="26100" y1="23241" x2="26100" y2="23241"/>
                        <a14:foregroundMark x1="36700" y1="15278" x2="42300" y2="19259"/>
                        <a14:foregroundMark x1="53400" y1="7963" x2="51500" y2="13704"/>
                        <a14:foregroundMark x1="6800" y1="56944" x2="6800" y2="5694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469818" y="4114479"/>
            <a:ext cx="1366295" cy="1475597"/>
          </a:xfrm>
          <a:prstGeom prst="rect">
            <a:avLst/>
          </a:prstGeom>
        </p:spPr>
      </p:pic>
      <p:sp>
        <p:nvSpPr>
          <p:cNvPr id="20" name="TextBox 19">
            <a:extLst>
              <a:ext uri="{FF2B5EF4-FFF2-40B4-BE49-F238E27FC236}">
                <a16:creationId xmlns:a16="http://schemas.microsoft.com/office/drawing/2014/main" id="{EADEF813-D899-CA6D-2037-3F50DECD3CC0}"/>
              </a:ext>
            </a:extLst>
          </p:cNvPr>
          <p:cNvSpPr txBox="1"/>
          <p:nvPr/>
        </p:nvSpPr>
        <p:spPr>
          <a:xfrm>
            <a:off x="2692020" y="4114479"/>
            <a:ext cx="2777798" cy="1384995"/>
          </a:xfrm>
          <a:prstGeom prst="rect">
            <a:avLst/>
          </a:prstGeom>
          <a:noFill/>
        </p:spPr>
        <p:txBody>
          <a:bodyPr wrap="square" rtlCol="0">
            <a:spAutoFit/>
          </a:bodyPr>
          <a:lstStyle/>
          <a:p>
            <a:pPr algn="ctr"/>
            <a:r>
              <a:rPr lang="en-US" sz="2800">
                <a:solidFill>
                  <a:srgbClr val="000000"/>
                </a:solidFill>
                <a:effectLst>
                  <a:outerShdw blurRad="38100" dist="38100" dir="2700000" algn="tl">
                    <a:srgbClr val="000000">
                      <a:alpha val="43137"/>
                    </a:srgbClr>
                  </a:outerShdw>
                </a:effectLst>
              </a:rPr>
              <a:t>Review and Edit shopping lists for 3 weeks.</a:t>
            </a:r>
          </a:p>
        </p:txBody>
      </p:sp>
    </p:spTree>
    <p:extLst>
      <p:ext uri="{BB962C8B-B14F-4D97-AF65-F5344CB8AC3E}">
        <p14:creationId xmlns:p14="http://schemas.microsoft.com/office/powerpoint/2010/main" val="170986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1000"/>
                                        <p:tgtEl>
                                          <p:spTgt spid="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1000"/>
                                        <p:tgtEl>
                                          <p:spTgt spid="3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urface with a white spot&#10;&#10;Description automatically generated with medium confidence">
            <a:extLst>
              <a:ext uri="{FF2B5EF4-FFF2-40B4-BE49-F238E27FC236}">
                <a16:creationId xmlns:a16="http://schemas.microsoft.com/office/drawing/2014/main" id="{311F0144-01E9-9268-37CF-362515FD61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916" y="-409576"/>
            <a:ext cx="9144000" cy="6858000"/>
          </a:xfrm>
          <a:prstGeom prst="rect">
            <a:avLst/>
          </a:prstGeom>
        </p:spPr>
      </p:pic>
      <p:sp>
        <p:nvSpPr>
          <p:cNvPr id="2" name="Rectangle 2">
            <a:extLst>
              <a:ext uri="{FF2B5EF4-FFF2-40B4-BE49-F238E27FC236}">
                <a16:creationId xmlns:a16="http://schemas.microsoft.com/office/drawing/2014/main" id="{C6CDBB51-58A0-3E24-0EB9-FD6611D82E66}"/>
              </a:ext>
            </a:extLst>
          </p:cNvPr>
          <p:cNvSpPr txBox="1">
            <a:spLocks noChangeArrowheads="1"/>
          </p:cNvSpPr>
          <p:nvPr/>
        </p:nvSpPr>
        <p:spPr bwMode="auto">
          <a:xfrm>
            <a:off x="3371" y="409576"/>
            <a:ext cx="914080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lang="en-US" sz="6000" b="1">
                <a:solidFill>
                  <a:srgbClr val="000000"/>
                </a:solidFill>
                <a:latin typeface="Calibri"/>
              </a:rPr>
              <a:t>Section 3: Verify and Initial </a:t>
            </a:r>
            <a:endParaRPr lang="en-US" sz="6000"/>
          </a:p>
        </p:txBody>
      </p:sp>
      <p:grpSp>
        <p:nvGrpSpPr>
          <p:cNvPr id="7" name="Group 6">
            <a:extLst>
              <a:ext uri="{FF2B5EF4-FFF2-40B4-BE49-F238E27FC236}">
                <a16:creationId xmlns:a16="http://schemas.microsoft.com/office/drawing/2014/main" id="{E6564571-C80E-F0C8-813D-49B78798C596}"/>
              </a:ext>
            </a:extLst>
          </p:cNvPr>
          <p:cNvGrpSpPr/>
          <p:nvPr/>
        </p:nvGrpSpPr>
        <p:grpSpPr>
          <a:xfrm>
            <a:off x="23916" y="6302498"/>
            <a:ext cx="9143999" cy="555502"/>
            <a:chOff x="28574" y="6302498"/>
            <a:chExt cx="9115340" cy="555502"/>
          </a:xfrm>
        </p:grpSpPr>
        <p:sp>
          <p:nvSpPr>
            <p:cNvPr id="15" name="Rectangle 14">
              <a:extLst>
                <a:ext uri="{FF2B5EF4-FFF2-40B4-BE49-F238E27FC236}">
                  <a16:creationId xmlns:a16="http://schemas.microsoft.com/office/drawing/2014/main" id="{147DFA77-CFD5-9DE9-5311-043E725A69C6}"/>
                </a:ext>
              </a:extLst>
            </p:cNvPr>
            <p:cNvSpPr/>
            <p:nvPr/>
          </p:nvSpPr>
          <p:spPr>
            <a:xfrm>
              <a:off x="28574" y="6302498"/>
              <a:ext cx="9115340" cy="55550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38338201-9399-BF5B-6671-A38D69B7ED8B}"/>
                </a:ext>
              </a:extLst>
            </p:cNvPr>
            <p:cNvPicPr>
              <a:picLocks noChangeAspect="1"/>
            </p:cNvPicPr>
            <p:nvPr/>
          </p:nvPicPr>
          <p:blipFill>
            <a:blip r:embed="rId4"/>
            <a:stretch>
              <a:fillRect/>
            </a:stretch>
          </p:blipFill>
          <p:spPr>
            <a:xfrm>
              <a:off x="6385014" y="6370738"/>
              <a:ext cx="2732048" cy="468666"/>
            </a:xfrm>
            <a:prstGeom prst="rect">
              <a:avLst/>
            </a:prstGeom>
            <a:ln>
              <a:noFill/>
            </a:ln>
          </p:spPr>
        </p:pic>
      </p:grpSp>
      <p:sp>
        <p:nvSpPr>
          <p:cNvPr id="34" name="TextBox 33">
            <a:extLst>
              <a:ext uri="{FF2B5EF4-FFF2-40B4-BE49-F238E27FC236}">
                <a16:creationId xmlns:a16="http://schemas.microsoft.com/office/drawing/2014/main" id="{143A6350-90B1-1715-F2DA-6814BBDF8F01}"/>
              </a:ext>
            </a:extLst>
          </p:cNvPr>
          <p:cNvSpPr txBox="1"/>
          <p:nvPr/>
        </p:nvSpPr>
        <p:spPr>
          <a:xfrm>
            <a:off x="8391406" y="2094270"/>
            <a:ext cx="575187" cy="1877437"/>
          </a:xfrm>
          <a:prstGeom prst="rect">
            <a:avLst/>
          </a:prstGeom>
          <a:noFill/>
        </p:spPr>
        <p:txBody>
          <a:bodyPr wrap="square" rtlCol="0">
            <a:spAutoFit/>
          </a:bodyPr>
          <a:lstStyle/>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endParaRPr lang="en-US" sz="1600" b="1">
              <a:solidFill>
                <a:srgbClr val="000000"/>
              </a:solidFill>
              <a:latin typeface="Baguet Script" panose="00000500000000000000" pitchFamily="2" charset="0"/>
            </a:endParaRPr>
          </a:p>
          <a:p>
            <a:endParaRPr lang="en-US" sz="1600" b="1">
              <a:solidFill>
                <a:srgbClr val="000000"/>
              </a:solidFill>
              <a:latin typeface="Baguet Script" panose="00000500000000000000" pitchFamily="2" charset="0"/>
            </a:endParaRPr>
          </a:p>
        </p:txBody>
      </p:sp>
      <p:pic>
        <p:nvPicPr>
          <p:cNvPr id="4" name="Picture 3">
            <a:extLst>
              <a:ext uri="{FF2B5EF4-FFF2-40B4-BE49-F238E27FC236}">
                <a16:creationId xmlns:a16="http://schemas.microsoft.com/office/drawing/2014/main" id="{55394757-B1CC-F2FD-CB0B-008AF6B1DF58}"/>
              </a:ext>
            </a:extLst>
          </p:cNvPr>
          <p:cNvPicPr>
            <a:picLocks noChangeAspect="1"/>
          </p:cNvPicPr>
          <p:nvPr/>
        </p:nvPicPr>
        <p:blipFill>
          <a:blip r:embed="rId5"/>
          <a:stretch>
            <a:fillRect/>
          </a:stretch>
        </p:blipFill>
        <p:spPr>
          <a:xfrm>
            <a:off x="438722" y="1650698"/>
            <a:ext cx="8266555" cy="3345670"/>
          </a:xfrm>
          <a:prstGeom prst="rect">
            <a:avLst/>
          </a:prstGeom>
        </p:spPr>
      </p:pic>
      <p:sp>
        <p:nvSpPr>
          <p:cNvPr id="35" name="TextBox 34">
            <a:extLst>
              <a:ext uri="{FF2B5EF4-FFF2-40B4-BE49-F238E27FC236}">
                <a16:creationId xmlns:a16="http://schemas.microsoft.com/office/drawing/2014/main" id="{811CFCE2-9BF4-A063-4E98-534BD532423D}"/>
              </a:ext>
            </a:extLst>
          </p:cNvPr>
          <p:cNvSpPr txBox="1"/>
          <p:nvPr/>
        </p:nvSpPr>
        <p:spPr>
          <a:xfrm>
            <a:off x="725802" y="3091844"/>
            <a:ext cx="575187" cy="1877437"/>
          </a:xfrm>
          <a:prstGeom prst="rect">
            <a:avLst/>
          </a:prstGeom>
          <a:noFill/>
        </p:spPr>
        <p:txBody>
          <a:bodyPr wrap="square" rtlCol="0">
            <a:spAutoFit/>
          </a:bodyPr>
          <a:lstStyle/>
          <a:p>
            <a:r>
              <a:rPr lang="en-US" sz="1400" b="1" dirty="0">
                <a:solidFill>
                  <a:srgbClr val="000000"/>
                </a:solidFill>
                <a:latin typeface="Baguet Script" panose="00000500000000000000" pitchFamily="2" charset="0"/>
              </a:rPr>
              <a:t>AJ</a:t>
            </a:r>
          </a:p>
          <a:p>
            <a:r>
              <a:rPr lang="en-US" sz="1400" b="1" dirty="0">
                <a:solidFill>
                  <a:srgbClr val="000000"/>
                </a:solidFill>
                <a:latin typeface="Baguet Script" panose="00000500000000000000" pitchFamily="2" charset="0"/>
              </a:rPr>
              <a:t>AJ</a:t>
            </a:r>
          </a:p>
          <a:p>
            <a:r>
              <a:rPr lang="en-US" sz="1400" b="1" dirty="0">
                <a:solidFill>
                  <a:srgbClr val="000000"/>
                </a:solidFill>
                <a:latin typeface="Baguet Script" panose="00000500000000000000" pitchFamily="2" charset="0"/>
              </a:rPr>
              <a:t>AJ</a:t>
            </a:r>
          </a:p>
          <a:p>
            <a:r>
              <a:rPr lang="en-US" sz="1400" b="1" dirty="0">
                <a:solidFill>
                  <a:srgbClr val="000000"/>
                </a:solidFill>
                <a:latin typeface="Baguet Script" panose="00000500000000000000" pitchFamily="2" charset="0"/>
              </a:rPr>
              <a:t>AJ</a:t>
            </a:r>
          </a:p>
          <a:p>
            <a:r>
              <a:rPr lang="en-US" sz="1400" b="1" dirty="0">
                <a:solidFill>
                  <a:srgbClr val="000000"/>
                </a:solidFill>
                <a:latin typeface="Baguet Script" panose="00000500000000000000" pitchFamily="2" charset="0"/>
              </a:rPr>
              <a:t>AJ</a:t>
            </a:r>
          </a:p>
          <a:p>
            <a:r>
              <a:rPr lang="en-US" sz="1400" b="1" dirty="0">
                <a:solidFill>
                  <a:srgbClr val="000000"/>
                </a:solidFill>
                <a:latin typeface="Baguet Script" panose="00000500000000000000" pitchFamily="2" charset="0"/>
              </a:rPr>
              <a:t>AJ</a:t>
            </a:r>
          </a:p>
          <a:p>
            <a:r>
              <a:rPr lang="en-US" sz="1400" b="1" dirty="0">
                <a:solidFill>
                  <a:srgbClr val="000000"/>
                </a:solidFill>
                <a:latin typeface="Baguet Script" panose="00000500000000000000" pitchFamily="2" charset="0"/>
              </a:rPr>
              <a:t>AJ</a:t>
            </a:r>
            <a:endParaRPr lang="en-US" sz="1600" b="1" dirty="0">
              <a:solidFill>
                <a:srgbClr val="000000"/>
              </a:solidFill>
              <a:latin typeface="Baguet Script" panose="00000500000000000000" pitchFamily="2" charset="0"/>
            </a:endParaRPr>
          </a:p>
          <a:p>
            <a:endParaRPr lang="en-US" sz="1600" b="1" dirty="0">
              <a:solidFill>
                <a:srgbClr val="000000"/>
              </a:solidFill>
              <a:latin typeface="Baguet Script" panose="00000500000000000000" pitchFamily="2" charset="0"/>
            </a:endParaRPr>
          </a:p>
        </p:txBody>
      </p:sp>
      <p:sp>
        <p:nvSpPr>
          <p:cNvPr id="33" name="TextBox 32">
            <a:extLst>
              <a:ext uri="{FF2B5EF4-FFF2-40B4-BE49-F238E27FC236}">
                <a16:creationId xmlns:a16="http://schemas.microsoft.com/office/drawing/2014/main" id="{F61978E7-9184-2364-899B-D80238D8AFF4}"/>
              </a:ext>
            </a:extLst>
          </p:cNvPr>
          <p:cNvSpPr txBox="1"/>
          <p:nvPr/>
        </p:nvSpPr>
        <p:spPr>
          <a:xfrm>
            <a:off x="3216104" y="3091843"/>
            <a:ext cx="575187" cy="1877437"/>
          </a:xfrm>
          <a:prstGeom prst="rect">
            <a:avLst/>
          </a:prstGeom>
          <a:noFill/>
        </p:spPr>
        <p:txBody>
          <a:bodyPr wrap="square" rtlCol="0">
            <a:spAutoFit/>
          </a:bodyPr>
          <a:lstStyle/>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endParaRPr lang="en-US" sz="1600" b="1">
              <a:solidFill>
                <a:srgbClr val="000000"/>
              </a:solidFill>
              <a:latin typeface="Baguet Script" panose="00000500000000000000" pitchFamily="2" charset="0"/>
            </a:endParaRPr>
          </a:p>
          <a:p>
            <a:endParaRPr lang="en-US" sz="1600" b="1">
              <a:solidFill>
                <a:srgbClr val="000000"/>
              </a:solidFill>
              <a:latin typeface="Baguet Script" panose="00000500000000000000" pitchFamily="2" charset="0"/>
            </a:endParaRPr>
          </a:p>
        </p:txBody>
      </p:sp>
      <p:sp>
        <p:nvSpPr>
          <p:cNvPr id="5" name="TextBox 4">
            <a:extLst>
              <a:ext uri="{FF2B5EF4-FFF2-40B4-BE49-F238E27FC236}">
                <a16:creationId xmlns:a16="http://schemas.microsoft.com/office/drawing/2014/main" id="{6F0D27E5-AA55-2213-D644-777C8D8FA71A}"/>
              </a:ext>
            </a:extLst>
          </p:cNvPr>
          <p:cNvSpPr txBox="1"/>
          <p:nvPr/>
        </p:nvSpPr>
        <p:spPr>
          <a:xfrm>
            <a:off x="5901104" y="3075466"/>
            <a:ext cx="575187" cy="1877437"/>
          </a:xfrm>
          <a:prstGeom prst="rect">
            <a:avLst/>
          </a:prstGeom>
          <a:noFill/>
        </p:spPr>
        <p:txBody>
          <a:bodyPr wrap="square" rtlCol="0">
            <a:spAutoFit/>
          </a:bodyPr>
          <a:lstStyle/>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p>
          <a:p>
            <a:r>
              <a:rPr lang="en-US" sz="1400" b="1">
                <a:solidFill>
                  <a:srgbClr val="000000"/>
                </a:solidFill>
                <a:latin typeface="Baguet Script" panose="00000500000000000000" pitchFamily="2" charset="0"/>
              </a:rPr>
              <a:t>AJ</a:t>
            </a:r>
            <a:endParaRPr lang="en-US" sz="1600" b="1">
              <a:solidFill>
                <a:srgbClr val="000000"/>
              </a:solidFill>
              <a:latin typeface="Baguet Script" panose="00000500000000000000" pitchFamily="2" charset="0"/>
            </a:endParaRPr>
          </a:p>
          <a:p>
            <a:endParaRPr lang="en-US" sz="1600" b="1">
              <a:solidFill>
                <a:srgbClr val="000000"/>
              </a:solidFill>
              <a:latin typeface="Baguet Script" panose="00000500000000000000" pitchFamily="2" charset="0"/>
            </a:endParaRPr>
          </a:p>
        </p:txBody>
      </p:sp>
    </p:spTree>
    <p:extLst>
      <p:ext uri="{BB962C8B-B14F-4D97-AF65-F5344CB8AC3E}">
        <p14:creationId xmlns:p14="http://schemas.microsoft.com/office/powerpoint/2010/main" val="3646569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urface with a white spot&#10;&#10;Description automatically generated with medium confidence">
            <a:extLst>
              <a:ext uri="{FF2B5EF4-FFF2-40B4-BE49-F238E27FC236}">
                <a16:creationId xmlns:a16="http://schemas.microsoft.com/office/drawing/2014/main" id="{311F0144-01E9-9268-37CF-362515FD61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8DEA2B02-1F44-D6AD-19A1-8F86503F15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5943" y="1644204"/>
            <a:ext cx="8890714" cy="3437695"/>
          </a:xfrm>
          <a:prstGeom prst="rect">
            <a:avLst/>
          </a:prstGeom>
          <a:ln>
            <a:solidFill>
              <a:srgbClr val="000000"/>
            </a:solidFill>
          </a:ln>
        </p:spPr>
      </p:pic>
      <p:sp>
        <p:nvSpPr>
          <p:cNvPr id="2" name="Rectangle 2">
            <a:extLst>
              <a:ext uri="{FF2B5EF4-FFF2-40B4-BE49-F238E27FC236}">
                <a16:creationId xmlns:a16="http://schemas.microsoft.com/office/drawing/2014/main" id="{C6CDBB51-58A0-3E24-0EB9-FD6611D82E66}"/>
              </a:ext>
            </a:extLst>
          </p:cNvPr>
          <p:cNvSpPr txBox="1">
            <a:spLocks noChangeArrowheads="1"/>
          </p:cNvSpPr>
          <p:nvPr/>
        </p:nvSpPr>
        <p:spPr bwMode="auto">
          <a:xfrm>
            <a:off x="3371" y="409576"/>
            <a:ext cx="914080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lang="en-US" sz="6000" b="1">
                <a:solidFill>
                  <a:srgbClr val="000000"/>
                </a:solidFill>
                <a:latin typeface="Calibri"/>
              </a:rPr>
              <a:t>Date &amp; Sign</a:t>
            </a:r>
            <a:endParaRPr lang="en-US" sz="6000"/>
          </a:p>
        </p:txBody>
      </p:sp>
      <p:grpSp>
        <p:nvGrpSpPr>
          <p:cNvPr id="4" name="Group 3">
            <a:extLst>
              <a:ext uri="{FF2B5EF4-FFF2-40B4-BE49-F238E27FC236}">
                <a16:creationId xmlns:a16="http://schemas.microsoft.com/office/drawing/2014/main" id="{0314225C-80BC-32A8-2D76-22BF2CFD62C1}"/>
              </a:ext>
            </a:extLst>
          </p:cNvPr>
          <p:cNvGrpSpPr/>
          <p:nvPr/>
        </p:nvGrpSpPr>
        <p:grpSpPr>
          <a:xfrm>
            <a:off x="0" y="6312023"/>
            <a:ext cx="9143999" cy="555502"/>
            <a:chOff x="28574" y="6302498"/>
            <a:chExt cx="9115340" cy="555502"/>
          </a:xfrm>
        </p:grpSpPr>
        <p:sp>
          <p:nvSpPr>
            <p:cNvPr id="5" name="Rectangle 4">
              <a:extLst>
                <a:ext uri="{FF2B5EF4-FFF2-40B4-BE49-F238E27FC236}">
                  <a16:creationId xmlns:a16="http://schemas.microsoft.com/office/drawing/2014/main" id="{5FB83334-4385-08BF-ECD0-25CFEF97822D}"/>
                </a:ext>
              </a:extLst>
            </p:cNvPr>
            <p:cNvSpPr/>
            <p:nvPr/>
          </p:nvSpPr>
          <p:spPr>
            <a:xfrm>
              <a:off x="28574" y="6302498"/>
              <a:ext cx="9115340" cy="55550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Logo&#10;&#10;Description automatically generated">
              <a:extLst>
                <a:ext uri="{FF2B5EF4-FFF2-40B4-BE49-F238E27FC236}">
                  <a16:creationId xmlns:a16="http://schemas.microsoft.com/office/drawing/2014/main" id="{FD3ABBDE-EA74-FF97-E506-89E3EA87292F}"/>
                </a:ext>
              </a:extLst>
            </p:cNvPr>
            <p:cNvPicPr>
              <a:picLocks noChangeAspect="1"/>
            </p:cNvPicPr>
            <p:nvPr/>
          </p:nvPicPr>
          <p:blipFill>
            <a:blip r:embed="rId5"/>
            <a:stretch>
              <a:fillRect/>
            </a:stretch>
          </p:blipFill>
          <p:spPr>
            <a:xfrm>
              <a:off x="6385014" y="6370738"/>
              <a:ext cx="2732048" cy="468666"/>
            </a:xfrm>
            <a:prstGeom prst="rect">
              <a:avLst/>
            </a:prstGeom>
            <a:ln>
              <a:noFill/>
            </a:ln>
          </p:spPr>
        </p:pic>
      </p:grpSp>
      <p:sp>
        <p:nvSpPr>
          <p:cNvPr id="10" name="TextBox 9">
            <a:extLst>
              <a:ext uri="{FF2B5EF4-FFF2-40B4-BE49-F238E27FC236}">
                <a16:creationId xmlns:a16="http://schemas.microsoft.com/office/drawing/2014/main" id="{5156908A-3F34-0B2A-9496-158CCFD82FE0}"/>
              </a:ext>
            </a:extLst>
          </p:cNvPr>
          <p:cNvSpPr txBox="1"/>
          <p:nvPr/>
        </p:nvSpPr>
        <p:spPr>
          <a:xfrm>
            <a:off x="125943" y="5213796"/>
            <a:ext cx="8890714" cy="1015663"/>
          </a:xfrm>
          <a:prstGeom prst="rect">
            <a:avLst/>
          </a:prstGeom>
          <a:noFill/>
        </p:spPr>
        <p:txBody>
          <a:bodyPr wrap="square" rtlCol="0">
            <a:spAutoFit/>
          </a:bodyPr>
          <a:lstStyle/>
          <a:p>
            <a:pPr algn="ctr"/>
            <a:r>
              <a:rPr lang="en-US" sz="2800" b="1">
                <a:solidFill>
                  <a:schemeClr val="bg2">
                    <a:lumMod val="60000"/>
                    <a:lumOff val="40000"/>
                  </a:schemeClr>
                </a:solidFill>
                <a:effectLst>
                  <a:outerShdw blurRad="38100" dist="38100" dir="2700000" algn="tl">
                    <a:srgbClr val="000000">
                      <a:alpha val="43137"/>
                    </a:srgbClr>
                  </a:outerShdw>
                </a:effectLst>
              </a:rPr>
              <a:t>Scan and email your opening order checklist to your</a:t>
            </a:r>
          </a:p>
          <a:p>
            <a:pPr algn="ctr"/>
            <a:r>
              <a:rPr lang="en-US" sz="2800" b="1">
                <a:solidFill>
                  <a:schemeClr val="bg2">
                    <a:lumMod val="60000"/>
                    <a:lumOff val="40000"/>
                  </a:schemeClr>
                </a:solidFill>
                <a:effectLst>
                  <a:outerShdw blurRad="38100" dist="38100" dir="2700000" algn="tl">
                    <a:srgbClr val="000000">
                      <a:alpha val="43137"/>
                    </a:srgbClr>
                  </a:outerShdw>
                </a:effectLst>
              </a:rPr>
              <a:t>Area Food Service Supervisor by </a:t>
            </a:r>
            <a:r>
              <a:rPr lang="en-US" sz="3200" b="1" u="sng">
                <a:solidFill>
                  <a:schemeClr val="bg2">
                    <a:lumMod val="60000"/>
                    <a:lumOff val="40000"/>
                  </a:schemeClr>
                </a:solidFill>
                <a:effectLst>
                  <a:outerShdw blurRad="38100" dist="38100" dir="2700000" algn="tl">
                    <a:srgbClr val="000000">
                      <a:alpha val="43137"/>
                    </a:srgbClr>
                  </a:outerShdw>
                </a:effectLst>
              </a:rPr>
              <a:t>June 6, 2025</a:t>
            </a:r>
            <a:endParaRPr lang="en-US" sz="2800" b="1" u="sng">
              <a:solidFill>
                <a:schemeClr val="bg2">
                  <a:lumMod val="60000"/>
                  <a:lumOff val="40000"/>
                </a:schemeClr>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28F4EA41-EED4-A80D-E412-562B8B876B02}"/>
              </a:ext>
            </a:extLst>
          </p:cNvPr>
          <p:cNvSpPr txBox="1"/>
          <p:nvPr/>
        </p:nvSpPr>
        <p:spPr>
          <a:xfrm>
            <a:off x="1631325" y="2155062"/>
            <a:ext cx="1493742" cy="461665"/>
          </a:xfrm>
          <a:prstGeom prst="rect">
            <a:avLst/>
          </a:prstGeom>
          <a:noFill/>
        </p:spPr>
        <p:txBody>
          <a:bodyPr wrap="none" rtlCol="0">
            <a:spAutoFit/>
          </a:bodyPr>
          <a:lstStyle/>
          <a:p>
            <a:r>
              <a:rPr lang="en-US" sz="2400" b="1">
                <a:solidFill>
                  <a:srgbClr val="000000"/>
                </a:solidFill>
                <a:latin typeface="+mj-lt"/>
              </a:rPr>
              <a:t>Site Name</a:t>
            </a:r>
          </a:p>
        </p:txBody>
      </p:sp>
      <p:sp>
        <p:nvSpPr>
          <p:cNvPr id="12" name="TextBox 11">
            <a:extLst>
              <a:ext uri="{FF2B5EF4-FFF2-40B4-BE49-F238E27FC236}">
                <a16:creationId xmlns:a16="http://schemas.microsoft.com/office/drawing/2014/main" id="{B162B979-E4D6-8836-190E-C5C411889B17}"/>
              </a:ext>
            </a:extLst>
          </p:cNvPr>
          <p:cNvSpPr txBox="1"/>
          <p:nvPr/>
        </p:nvSpPr>
        <p:spPr>
          <a:xfrm>
            <a:off x="5939309" y="2155061"/>
            <a:ext cx="806631" cy="461665"/>
          </a:xfrm>
          <a:prstGeom prst="rect">
            <a:avLst/>
          </a:prstGeom>
          <a:noFill/>
        </p:spPr>
        <p:txBody>
          <a:bodyPr wrap="none" rtlCol="0">
            <a:spAutoFit/>
          </a:bodyPr>
          <a:lstStyle/>
          <a:p>
            <a:r>
              <a:rPr lang="en-US" sz="2400" b="1">
                <a:solidFill>
                  <a:srgbClr val="000000"/>
                </a:solidFill>
                <a:latin typeface="+mj-lt"/>
              </a:rPr>
              <a:t>1111</a:t>
            </a:r>
          </a:p>
        </p:txBody>
      </p:sp>
      <p:sp>
        <p:nvSpPr>
          <p:cNvPr id="13" name="TextBox 12">
            <a:extLst>
              <a:ext uri="{FF2B5EF4-FFF2-40B4-BE49-F238E27FC236}">
                <a16:creationId xmlns:a16="http://schemas.microsoft.com/office/drawing/2014/main" id="{A2B012D7-80A9-3A6B-A076-44BFA814F95E}"/>
              </a:ext>
            </a:extLst>
          </p:cNvPr>
          <p:cNvSpPr txBox="1"/>
          <p:nvPr/>
        </p:nvSpPr>
        <p:spPr>
          <a:xfrm>
            <a:off x="545207" y="2625658"/>
            <a:ext cx="2603598" cy="461665"/>
          </a:xfrm>
          <a:prstGeom prst="rect">
            <a:avLst/>
          </a:prstGeom>
          <a:noFill/>
        </p:spPr>
        <p:txBody>
          <a:bodyPr wrap="none" rtlCol="0">
            <a:spAutoFit/>
          </a:bodyPr>
          <a:lstStyle/>
          <a:p>
            <a:r>
              <a:rPr lang="en-US" sz="2400" b="1">
                <a:solidFill>
                  <a:srgbClr val="000000"/>
                </a:solidFill>
                <a:latin typeface="Baguet Script" panose="00000500000000000000" pitchFamily="2" charset="0"/>
              </a:rPr>
              <a:t>Amazing Manager</a:t>
            </a:r>
          </a:p>
        </p:txBody>
      </p:sp>
      <p:sp>
        <p:nvSpPr>
          <p:cNvPr id="14" name="TextBox 13">
            <a:extLst>
              <a:ext uri="{FF2B5EF4-FFF2-40B4-BE49-F238E27FC236}">
                <a16:creationId xmlns:a16="http://schemas.microsoft.com/office/drawing/2014/main" id="{7CA67940-9CA2-5367-5533-D9BD7542B149}"/>
              </a:ext>
            </a:extLst>
          </p:cNvPr>
          <p:cNvSpPr txBox="1"/>
          <p:nvPr/>
        </p:nvSpPr>
        <p:spPr>
          <a:xfrm>
            <a:off x="545207" y="3657289"/>
            <a:ext cx="2496068" cy="461665"/>
          </a:xfrm>
          <a:prstGeom prst="rect">
            <a:avLst/>
          </a:prstGeom>
          <a:noFill/>
        </p:spPr>
        <p:txBody>
          <a:bodyPr wrap="none" rtlCol="0">
            <a:spAutoFit/>
          </a:bodyPr>
          <a:lstStyle/>
          <a:p>
            <a:r>
              <a:rPr lang="en-US" sz="2400" b="1">
                <a:solidFill>
                  <a:srgbClr val="000000"/>
                </a:solidFill>
                <a:latin typeface="+mj-lt"/>
              </a:rPr>
              <a:t>Amazing Manager</a:t>
            </a:r>
          </a:p>
        </p:txBody>
      </p:sp>
      <p:sp>
        <p:nvSpPr>
          <p:cNvPr id="16" name="TextBox 15">
            <a:extLst>
              <a:ext uri="{FF2B5EF4-FFF2-40B4-BE49-F238E27FC236}">
                <a16:creationId xmlns:a16="http://schemas.microsoft.com/office/drawing/2014/main" id="{AEFE3CAC-D4DD-A3A4-0CF4-D712A3DEC22A}"/>
              </a:ext>
            </a:extLst>
          </p:cNvPr>
          <p:cNvSpPr txBox="1"/>
          <p:nvPr/>
        </p:nvSpPr>
        <p:spPr>
          <a:xfrm>
            <a:off x="5025359" y="3657289"/>
            <a:ext cx="2712089" cy="461665"/>
          </a:xfrm>
          <a:prstGeom prst="rect">
            <a:avLst/>
          </a:prstGeom>
          <a:noFill/>
        </p:spPr>
        <p:txBody>
          <a:bodyPr wrap="none" rtlCol="0">
            <a:spAutoFit/>
          </a:bodyPr>
          <a:lstStyle/>
          <a:p>
            <a:r>
              <a:rPr lang="en-US" sz="2400" b="1">
                <a:solidFill>
                  <a:srgbClr val="000000"/>
                </a:solidFill>
                <a:latin typeface="+mj-lt"/>
              </a:rPr>
              <a:t>Amazing Supervisor</a:t>
            </a:r>
          </a:p>
        </p:txBody>
      </p:sp>
      <p:sp>
        <p:nvSpPr>
          <p:cNvPr id="17" name="Rectangle 16">
            <a:extLst>
              <a:ext uri="{FF2B5EF4-FFF2-40B4-BE49-F238E27FC236}">
                <a16:creationId xmlns:a16="http://schemas.microsoft.com/office/drawing/2014/main" id="{176EEECA-0F64-5760-72C0-EA40053339DB}"/>
              </a:ext>
            </a:extLst>
          </p:cNvPr>
          <p:cNvSpPr/>
          <p:nvPr/>
        </p:nvSpPr>
        <p:spPr>
          <a:xfrm>
            <a:off x="4211392" y="4370231"/>
            <a:ext cx="695459" cy="4035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40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30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30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30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4" descr="Summer Time – Use it Wisely! – Ho'oulu">
            <a:extLst>
              <a:ext uri="{FF2B5EF4-FFF2-40B4-BE49-F238E27FC236}">
                <a16:creationId xmlns:a16="http://schemas.microsoft.com/office/drawing/2014/main" id="{DEFA17B2-3FC4-4B33-006E-B218A98F313B}"/>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0ED46D9-C964-C12C-B587-3122489C10E4}"/>
              </a:ext>
            </a:extLst>
          </p:cNvPr>
          <p:cNvGrpSpPr/>
          <p:nvPr/>
        </p:nvGrpSpPr>
        <p:grpSpPr>
          <a:xfrm>
            <a:off x="1" y="6380263"/>
            <a:ext cx="9117062" cy="487262"/>
            <a:chOff x="28575" y="6370738"/>
            <a:chExt cx="9088487" cy="487262"/>
          </a:xfrm>
        </p:grpSpPr>
        <p:pic>
          <p:nvPicPr>
            <p:cNvPr id="10" name="Picture 9" descr="Logo&#10;&#10;Description automatically generated">
              <a:extLst>
                <a:ext uri="{FF2B5EF4-FFF2-40B4-BE49-F238E27FC236}">
                  <a16:creationId xmlns:a16="http://schemas.microsoft.com/office/drawing/2014/main" id="{5DDCBA44-E710-00AB-8F9B-818393FE8DEA}"/>
                </a:ext>
              </a:extLst>
            </p:cNvPr>
            <p:cNvPicPr>
              <a:picLocks noChangeAspect="1"/>
            </p:cNvPicPr>
            <p:nvPr/>
          </p:nvPicPr>
          <p:blipFill>
            <a:blip r:embed="rId4"/>
            <a:stretch>
              <a:fillRect/>
            </a:stretch>
          </p:blipFill>
          <p:spPr>
            <a:xfrm>
              <a:off x="6385014" y="6370738"/>
              <a:ext cx="2732048" cy="468666"/>
            </a:xfrm>
            <a:prstGeom prst="rect">
              <a:avLst/>
            </a:prstGeom>
            <a:ln>
              <a:noFill/>
            </a:ln>
          </p:spPr>
        </p:pic>
        <p:sp>
          <p:nvSpPr>
            <p:cNvPr id="12" name="Rectangle 11">
              <a:extLst>
                <a:ext uri="{FF2B5EF4-FFF2-40B4-BE49-F238E27FC236}">
                  <a16:creationId xmlns:a16="http://schemas.microsoft.com/office/drawing/2014/main" id="{AE1C5692-9859-5458-5636-0A973C61F170}"/>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Content Placeholder 10"/>
          <p:cNvSpPr>
            <a:spLocks noGrp="1"/>
          </p:cNvSpPr>
          <p:nvPr>
            <p:ph idx="1"/>
          </p:nvPr>
        </p:nvSpPr>
        <p:spPr>
          <a:xfrm>
            <a:off x="558140" y="1540382"/>
            <a:ext cx="8357262" cy="4076648"/>
          </a:xfrm>
        </p:spPr>
        <p:txBody>
          <a:bodyPr/>
          <a:lstStyle/>
          <a:p>
            <a:pPr marL="0" indent="0">
              <a:buNone/>
            </a:pPr>
            <a:r>
              <a:rPr lang="en-US" sz="2400" dirty="0">
                <a:solidFill>
                  <a:srgbClr val="000000"/>
                </a:solidFill>
              </a:rPr>
              <a:t>Summer feed operational dates: </a:t>
            </a:r>
            <a:r>
              <a:rPr lang="en-US" sz="2400" b="1" dirty="0">
                <a:solidFill>
                  <a:srgbClr val="000000"/>
                </a:solidFill>
              </a:rPr>
              <a:t>June 11 -</a:t>
            </a:r>
            <a:r>
              <a:rPr lang="en-US" sz="2400" dirty="0">
                <a:solidFill>
                  <a:srgbClr val="000000"/>
                </a:solidFill>
              </a:rPr>
              <a:t> </a:t>
            </a:r>
            <a:r>
              <a:rPr lang="en-US" sz="2400" b="1" dirty="0">
                <a:solidFill>
                  <a:srgbClr val="000000"/>
                </a:solidFill>
              </a:rPr>
              <a:t>August 13</a:t>
            </a:r>
            <a:endParaRPr lang="en-US" sz="2400" b="1" dirty="0">
              <a:solidFill>
                <a:srgbClr val="000000"/>
              </a:solidFill>
              <a:ea typeface="Calibri"/>
              <a:cs typeface="Calibri"/>
            </a:endParaRPr>
          </a:p>
          <a:p>
            <a:pPr marL="400050" indent="-342900">
              <a:buFont typeface="Wingdings" panose="020B0604020202020204" pitchFamily="34" charset="0"/>
              <a:buChar char="Ø"/>
            </a:pPr>
            <a:r>
              <a:rPr lang="en-US" sz="2200" dirty="0">
                <a:solidFill>
                  <a:srgbClr val="000000"/>
                </a:solidFill>
              </a:rPr>
              <a:t>EEC Sites (Open As Normal) </a:t>
            </a:r>
            <a:r>
              <a:rPr lang="en-US" sz="2200" b="1" dirty="0">
                <a:solidFill>
                  <a:srgbClr val="000000"/>
                </a:solidFill>
              </a:rPr>
              <a:t>June 11- August 13</a:t>
            </a:r>
            <a:endParaRPr lang="en-US" sz="2200" dirty="0">
              <a:solidFill>
                <a:srgbClr val="000000"/>
              </a:solidFill>
              <a:cs typeface="Calibri"/>
            </a:endParaRPr>
          </a:p>
          <a:p>
            <a:pPr marL="400050" indent="-342900">
              <a:buFont typeface="Wingdings" panose="020B0604020202020204" pitchFamily="34" charset="0"/>
              <a:buChar char="Ø"/>
            </a:pPr>
            <a:r>
              <a:rPr lang="en-US" sz="2200" dirty="0">
                <a:solidFill>
                  <a:srgbClr val="000000"/>
                </a:solidFill>
              </a:rPr>
              <a:t>RAP Sites </a:t>
            </a:r>
            <a:r>
              <a:rPr lang="en-US" sz="2200" b="1" dirty="0">
                <a:solidFill>
                  <a:srgbClr val="000000"/>
                </a:solidFill>
              </a:rPr>
              <a:t>June 12 - August 1</a:t>
            </a:r>
            <a:endParaRPr lang="en-US" sz="2200" b="1" dirty="0">
              <a:solidFill>
                <a:srgbClr val="FF0000"/>
              </a:solidFill>
              <a:cs typeface="Calibri"/>
            </a:endParaRPr>
          </a:p>
          <a:p>
            <a:pPr marL="400050" indent="-342900">
              <a:buFont typeface="Wingdings" panose="020B0604020202020204" pitchFamily="34" charset="0"/>
              <a:buChar char="Ø"/>
            </a:pPr>
            <a:r>
              <a:rPr lang="en-US" sz="2200" dirty="0">
                <a:solidFill>
                  <a:srgbClr val="000000"/>
                </a:solidFill>
              </a:rPr>
              <a:t>BTB/LAB </a:t>
            </a:r>
            <a:r>
              <a:rPr lang="en-US" sz="2200" b="1" dirty="0">
                <a:solidFill>
                  <a:srgbClr val="000000"/>
                </a:solidFill>
              </a:rPr>
              <a:t>June 17 – July 25</a:t>
            </a:r>
            <a:endParaRPr lang="en-US" sz="2200" dirty="0">
              <a:solidFill>
                <a:srgbClr val="000000"/>
              </a:solidFill>
              <a:cs typeface="Calibri"/>
            </a:endParaRPr>
          </a:p>
          <a:p>
            <a:pPr marL="400050" indent="-342900">
              <a:buFont typeface="Wingdings" panose="020B0604020202020204" pitchFamily="34" charset="0"/>
              <a:buChar char="Ø"/>
            </a:pPr>
            <a:r>
              <a:rPr lang="en-US" sz="2200" dirty="0">
                <a:solidFill>
                  <a:srgbClr val="000000"/>
                </a:solidFill>
              </a:rPr>
              <a:t>Summer School UTK-8 </a:t>
            </a:r>
            <a:r>
              <a:rPr lang="en-US" sz="2200" b="1" dirty="0">
                <a:solidFill>
                  <a:srgbClr val="000000"/>
                </a:solidFill>
              </a:rPr>
              <a:t>June 17 -July 25</a:t>
            </a:r>
          </a:p>
          <a:p>
            <a:pPr marL="400050">
              <a:buFont typeface="Wingdings" panose="020B0604020202020204" pitchFamily="34" charset="0"/>
              <a:buChar char="Ø"/>
            </a:pPr>
            <a:r>
              <a:rPr lang="en-US" sz="2200" dirty="0">
                <a:solidFill>
                  <a:srgbClr val="000000"/>
                </a:solidFill>
              </a:rPr>
              <a:t>Summer Term (ST) HS </a:t>
            </a:r>
            <a:r>
              <a:rPr lang="en-US" sz="2200" b="1" dirty="0">
                <a:solidFill>
                  <a:srgbClr val="000000"/>
                </a:solidFill>
              </a:rPr>
              <a:t>June 17 - July 16</a:t>
            </a:r>
          </a:p>
          <a:p>
            <a:pPr marL="400050">
              <a:buFont typeface="Wingdings" panose="020B0604020202020204" pitchFamily="34" charset="0"/>
              <a:buChar char="Ø"/>
            </a:pPr>
            <a:r>
              <a:rPr lang="en-US" sz="2200" dirty="0">
                <a:solidFill>
                  <a:srgbClr val="000000"/>
                </a:solidFill>
              </a:rPr>
              <a:t>ESY </a:t>
            </a:r>
            <a:r>
              <a:rPr lang="en-US" sz="2200" b="1" dirty="0">
                <a:solidFill>
                  <a:srgbClr val="000000"/>
                </a:solidFill>
              </a:rPr>
              <a:t>June 17 - July 25 </a:t>
            </a:r>
            <a:r>
              <a:rPr lang="en-US" sz="2200" dirty="0">
                <a:solidFill>
                  <a:srgbClr val="000000"/>
                </a:solidFill>
              </a:rPr>
              <a:t>(</a:t>
            </a:r>
            <a:r>
              <a:rPr lang="en-US" sz="2200" i="1" dirty="0">
                <a:solidFill>
                  <a:srgbClr val="000000"/>
                </a:solidFill>
              </a:rPr>
              <a:t>Stand alone ESY Programs end July 16</a:t>
            </a:r>
            <a:r>
              <a:rPr lang="en-US" sz="2200" i="1" baseline="30000" dirty="0">
                <a:solidFill>
                  <a:srgbClr val="000000"/>
                </a:solidFill>
              </a:rPr>
              <a:t>th</a:t>
            </a:r>
            <a:r>
              <a:rPr lang="en-US" sz="2200" dirty="0">
                <a:solidFill>
                  <a:srgbClr val="000000"/>
                </a:solidFill>
              </a:rPr>
              <a:t>)</a:t>
            </a:r>
          </a:p>
          <a:p>
            <a:pPr marL="400050">
              <a:buFont typeface="Wingdings" panose="020B0604020202020204" pitchFamily="34" charset="0"/>
              <a:buChar char="Ø"/>
            </a:pPr>
            <a:r>
              <a:rPr lang="en-US" sz="2200" dirty="0">
                <a:solidFill>
                  <a:srgbClr val="000000"/>
                </a:solidFill>
              </a:rPr>
              <a:t>Enrichment Summer Camps </a:t>
            </a:r>
            <a:r>
              <a:rPr lang="en-US" sz="2200" b="1" dirty="0">
                <a:solidFill>
                  <a:srgbClr val="000000"/>
                </a:solidFill>
              </a:rPr>
              <a:t>July 21 – August 1</a:t>
            </a:r>
          </a:p>
          <a:p>
            <a:pPr marL="400050">
              <a:buFont typeface="Wingdings" panose="020B0604020202020204" pitchFamily="34" charset="0"/>
              <a:buChar char="Ø"/>
            </a:pPr>
            <a:r>
              <a:rPr lang="en-US" sz="2200" dirty="0">
                <a:solidFill>
                  <a:srgbClr val="000000"/>
                </a:solidFill>
              </a:rPr>
              <a:t>Bridge &amp; Local Design Programs (</a:t>
            </a:r>
            <a:r>
              <a:rPr lang="en-US" sz="2200" b="1" dirty="0">
                <a:solidFill>
                  <a:srgbClr val="000000"/>
                </a:solidFill>
              </a:rPr>
              <a:t>June 12 - 16) and (August 4 – 8) NSL</a:t>
            </a:r>
          </a:p>
          <a:p>
            <a:pPr marL="57150" indent="0">
              <a:buNone/>
            </a:pPr>
            <a:endParaRPr lang="en-US" sz="2000" b="1" dirty="0">
              <a:solidFill>
                <a:srgbClr val="000000"/>
              </a:solidFill>
              <a:highlight>
                <a:srgbClr val="FFFF00"/>
              </a:highlight>
            </a:endParaRPr>
          </a:p>
        </p:txBody>
      </p:sp>
      <p:pic>
        <p:nvPicPr>
          <p:cNvPr id="14" name="Picture 2" descr="Sun illustrations | A complete guide | Adobe">
            <a:extLst>
              <a:ext uri="{FF2B5EF4-FFF2-40B4-BE49-F238E27FC236}">
                <a16:creationId xmlns:a16="http://schemas.microsoft.com/office/drawing/2014/main" id="{89093942-4D1D-238D-699B-B99568C2C905}"/>
              </a:ext>
            </a:extLst>
          </p:cNvPr>
          <p:cNvPicPr>
            <a:picLocks noChangeAspect="1" noChangeArrowheads="1"/>
          </p:cNvPicPr>
          <p:nvPr/>
        </p:nvPicPr>
        <p:blipFill>
          <a:blip r:embed="rId5">
            <a:alphaModFix amt="35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5B30943C-75FD-621F-602C-890346885A4C}"/>
              </a:ext>
            </a:extLst>
          </p:cNvPr>
          <p:cNvSpPr txBox="1">
            <a:spLocks noChangeArrowheads="1"/>
          </p:cNvSpPr>
          <p:nvPr/>
        </p:nvSpPr>
        <p:spPr bwMode="auto">
          <a:xfrm>
            <a:off x="-70944" y="331692"/>
            <a:ext cx="9144268" cy="8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Summer Program Start Dates</a:t>
            </a:r>
          </a:p>
        </p:txBody>
      </p:sp>
    </p:spTree>
    <p:extLst>
      <p:ext uri="{BB962C8B-B14F-4D97-AF65-F5344CB8AC3E}">
        <p14:creationId xmlns:p14="http://schemas.microsoft.com/office/powerpoint/2010/main" val="611321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urface with a white spot&#10;&#10;Description automatically generated with medium confidence">
            <a:extLst>
              <a:ext uri="{FF2B5EF4-FFF2-40B4-BE49-F238E27FC236}">
                <a16:creationId xmlns:a16="http://schemas.microsoft.com/office/drawing/2014/main" id="{311F0144-01E9-9268-37CF-362515FD61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pic>
        <p:nvPicPr>
          <p:cNvPr id="5" name="Picture 6" descr="Speculating Quick Tips">
            <a:extLst>
              <a:ext uri="{FF2B5EF4-FFF2-40B4-BE49-F238E27FC236}">
                <a16:creationId xmlns:a16="http://schemas.microsoft.com/office/drawing/2014/main" id="{80B78EB3-27FD-9BC6-6256-610DF205F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284" y="373101"/>
            <a:ext cx="2105760" cy="252464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8549164-13C5-5FAD-D44D-39A75D458EED}"/>
              </a:ext>
            </a:extLst>
          </p:cNvPr>
          <p:cNvSpPr txBox="1">
            <a:spLocks/>
          </p:cNvSpPr>
          <p:nvPr/>
        </p:nvSpPr>
        <p:spPr>
          <a:xfrm>
            <a:off x="2875628" y="210354"/>
            <a:ext cx="5383369" cy="3146739"/>
          </a:xfrm>
          <a:prstGeom prst="rect">
            <a:avLst/>
          </a:prstGeom>
          <a:ln>
            <a:noFill/>
          </a:ln>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Font typeface="Arial" charset="0"/>
              <a:buNone/>
              <a:tabLst>
                <a:tab pos="0" algn="l"/>
                <a:tab pos="457200" algn="l"/>
                <a:tab pos="845820" algn="l"/>
                <a:tab pos="1074420" algn="l"/>
                <a:tab pos="1280160" algn="l"/>
                <a:tab pos="1828800" algn="l"/>
              </a:tabLst>
            </a:pPr>
            <a:r>
              <a:rPr lang="en-US" sz="2800" b="1" dirty="0">
                <a:ln>
                  <a:solidFill>
                    <a:sysClr val="windowText" lastClr="000000"/>
                  </a:solidFill>
                </a:ln>
                <a:solidFill>
                  <a:srgbClr val="000000"/>
                </a:solidFill>
                <a:latin typeface="Calibri"/>
                <a:ea typeface="Times New Roman" panose="02020603050405020304" pitchFamily="18" charset="0"/>
                <a:cs typeface="Calibri"/>
              </a:rPr>
              <a:t>Enter EZ-Steps one week at a time.</a:t>
            </a:r>
          </a:p>
          <a:p>
            <a:pPr marL="0" indent="0" algn="ctr">
              <a:spcBef>
                <a:spcPts val="0"/>
              </a:spcBef>
              <a:spcAft>
                <a:spcPts val="0"/>
              </a:spcAft>
              <a:buFont typeface="Arial" charset="0"/>
              <a:buNone/>
              <a:tabLst>
                <a:tab pos="0" algn="l"/>
                <a:tab pos="457200" algn="l"/>
                <a:tab pos="845820" algn="l"/>
                <a:tab pos="1074420" algn="l"/>
                <a:tab pos="1280160" algn="l"/>
                <a:tab pos="1828800" algn="l"/>
              </a:tabLst>
            </a:pPr>
            <a:r>
              <a:rPr lang="en-US" sz="2800" b="1" dirty="0">
                <a:ln>
                  <a:solidFill>
                    <a:sysClr val="windowText" lastClr="000000"/>
                  </a:solidFill>
                </a:ln>
                <a:solidFill>
                  <a:srgbClr val="000000"/>
                </a:solidFill>
                <a:latin typeface="Calibri"/>
                <a:ea typeface="Times New Roman" panose="02020603050405020304" pitchFamily="18" charset="0"/>
                <a:cs typeface="Calibri"/>
              </a:rPr>
              <a:t>Do not complete all weeks at once.</a:t>
            </a:r>
            <a:endParaRPr lang="en-US" dirty="0">
              <a:ln>
                <a:solidFill>
                  <a:sysClr val="windowText" lastClr="000000"/>
                </a:solidFill>
              </a:ln>
              <a:solidFill>
                <a:srgbClr val="000000"/>
              </a:solidFill>
            </a:endParaRPr>
          </a:p>
          <a:p>
            <a:pPr marL="457200" lvl="1" indent="0">
              <a:buFont typeface="Arial" charset="0"/>
              <a:buNone/>
            </a:pPr>
            <a:endParaRPr lang="en-US" dirty="0">
              <a:ln>
                <a:solidFill>
                  <a:sysClr val="windowText" lastClr="000000"/>
                </a:solidFill>
              </a:ln>
              <a:solidFill>
                <a:srgbClr val="000000"/>
              </a:solidFill>
            </a:endParaRPr>
          </a:p>
          <a:p>
            <a:pPr lvl="1">
              <a:buFont typeface="Wingdings" panose="05000000000000000000" pitchFamily="2" charset="2"/>
              <a:buChar char="Ø"/>
            </a:pPr>
            <a:endParaRPr lang="en-US" dirty="0">
              <a:ln>
                <a:solidFill>
                  <a:sysClr val="windowText" lastClr="000000"/>
                </a:solidFill>
              </a:ln>
              <a:solidFill>
                <a:srgbClr val="000000"/>
              </a:solidFill>
            </a:endParaRPr>
          </a:p>
          <a:p>
            <a:pPr lvl="1">
              <a:buFont typeface="Wingdings" panose="05000000000000000000" pitchFamily="2" charset="2"/>
              <a:buChar char="Ø"/>
            </a:pPr>
            <a:endParaRPr lang="en-US" dirty="0">
              <a:ln>
                <a:solidFill>
                  <a:sysClr val="windowText" lastClr="000000"/>
                </a:solidFill>
              </a:ln>
              <a:solidFill>
                <a:srgbClr val="000000"/>
              </a:solidFill>
            </a:endParaRPr>
          </a:p>
          <a:p>
            <a:pPr lvl="1">
              <a:buFont typeface="Wingdings" panose="05000000000000000000" pitchFamily="2" charset="2"/>
              <a:buChar char="Ø"/>
            </a:pPr>
            <a:endParaRPr lang="en-US" dirty="0">
              <a:ln>
                <a:solidFill>
                  <a:sysClr val="windowText" lastClr="000000"/>
                </a:solidFill>
              </a:ln>
              <a:solidFill>
                <a:srgbClr val="000000"/>
              </a:solidFill>
            </a:endParaRPr>
          </a:p>
          <a:p>
            <a:pPr marL="0" indent="0">
              <a:buFont typeface="Arial" charset="0"/>
              <a:buNone/>
            </a:pPr>
            <a:endParaRPr lang="en-US" sz="2800" dirty="0">
              <a:ln>
                <a:solidFill>
                  <a:sysClr val="windowText" lastClr="000000"/>
                </a:solidFill>
              </a:ln>
              <a:solidFill>
                <a:srgbClr val="000000"/>
              </a:solidFill>
            </a:endParaRPr>
          </a:p>
          <a:p>
            <a:pPr marL="0" indent="0">
              <a:buFont typeface="Arial" charset="0"/>
              <a:buNone/>
            </a:pPr>
            <a:r>
              <a:rPr lang="en-US" sz="2800" dirty="0">
                <a:ln>
                  <a:solidFill>
                    <a:sysClr val="windowText" lastClr="000000"/>
                  </a:solidFill>
                </a:ln>
                <a:solidFill>
                  <a:srgbClr val="000000"/>
                </a:solidFill>
              </a:rPr>
              <a:t>				</a:t>
            </a:r>
          </a:p>
        </p:txBody>
      </p:sp>
      <p:sp>
        <p:nvSpPr>
          <p:cNvPr id="11" name="Oval 10">
            <a:extLst>
              <a:ext uri="{FF2B5EF4-FFF2-40B4-BE49-F238E27FC236}">
                <a16:creationId xmlns:a16="http://schemas.microsoft.com/office/drawing/2014/main" id="{D55CADD8-8313-0A37-E001-1EEC952DF08A}"/>
              </a:ext>
            </a:extLst>
          </p:cNvPr>
          <p:cNvSpPr/>
          <p:nvPr/>
        </p:nvSpPr>
        <p:spPr>
          <a:xfrm>
            <a:off x="126793" y="3939170"/>
            <a:ext cx="3279643" cy="2645316"/>
          </a:xfrm>
          <a:prstGeom prst="ellipse">
            <a:avLst/>
          </a:prstGeom>
          <a:solidFill>
            <a:srgbClr val="000000">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2F905BE1-FB6E-0DE5-80D2-BB4FB09C300A}"/>
              </a:ext>
            </a:extLst>
          </p:cNvPr>
          <p:cNvSpPr txBox="1">
            <a:spLocks/>
          </p:cNvSpPr>
          <p:nvPr/>
        </p:nvSpPr>
        <p:spPr>
          <a:xfrm>
            <a:off x="2988337" y="3468915"/>
            <a:ext cx="5002601" cy="1014845"/>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spcBef>
                <a:spcPts val="0"/>
              </a:spcBef>
              <a:spcAft>
                <a:spcPts val="0"/>
              </a:spcAft>
              <a:buFont typeface="Arial" charset="0"/>
              <a:buNone/>
              <a:tabLst>
                <a:tab pos="0" algn="l"/>
                <a:tab pos="457200" algn="l"/>
                <a:tab pos="845820" algn="l"/>
                <a:tab pos="1074420" algn="l"/>
                <a:tab pos="1280160" algn="l"/>
                <a:tab pos="1828800" algn="l"/>
              </a:tabLst>
            </a:pPr>
            <a:r>
              <a:rPr lang="en-US" sz="2800" b="1">
                <a:solidFill>
                  <a:srgbClr val="000000"/>
                </a:solidFill>
                <a:latin typeface="Calibri"/>
                <a:ea typeface="Times New Roman" panose="02020603050405020304" pitchFamily="18" charset="0"/>
                <a:cs typeface="Calibri"/>
              </a:rPr>
              <a:t>When editing the shopping list, don’t forget to add condiments, paper goods, and supplies for the new school year.</a:t>
            </a:r>
            <a:endParaRPr lang="en-US" sz="2800" b="1" i="1">
              <a:solidFill>
                <a:srgbClr val="000000"/>
              </a:solidFill>
              <a:highlight>
                <a:srgbClr val="FFFF00"/>
              </a:highlight>
              <a:latin typeface="Calibri"/>
              <a:ea typeface="Times New Roman" panose="02020603050405020304" pitchFamily="18" charset="0"/>
              <a:cs typeface="Calibri"/>
            </a:endParaRPr>
          </a:p>
          <a:p>
            <a:pPr marL="0" indent="0" algn="ctr">
              <a:spcBef>
                <a:spcPts val="0"/>
              </a:spcBef>
              <a:spcAft>
                <a:spcPts val="0"/>
              </a:spcAft>
              <a:buFont typeface="Arial" charset="0"/>
              <a:buNone/>
              <a:tabLst>
                <a:tab pos="0" algn="l"/>
                <a:tab pos="457200" algn="l"/>
                <a:tab pos="845820" algn="l"/>
                <a:tab pos="1074420" algn="l"/>
                <a:tab pos="1280160" algn="l"/>
                <a:tab pos="1828800" algn="l"/>
              </a:tabLst>
            </a:pPr>
            <a:endParaRPr lang="en-US" sz="2800" b="1">
              <a:solidFill>
                <a:srgbClr val="000000"/>
              </a:solidFill>
            </a:endParaRPr>
          </a:p>
          <a:p>
            <a:pPr lvl="1" algn="ctr">
              <a:buFont typeface="Wingdings" panose="05000000000000000000" pitchFamily="2" charset="2"/>
              <a:buChar char="Ø"/>
            </a:pPr>
            <a:endParaRPr lang="en-US" b="1">
              <a:solidFill>
                <a:srgbClr val="000000"/>
              </a:solidFill>
            </a:endParaRPr>
          </a:p>
          <a:p>
            <a:pPr lvl="1" algn="ctr">
              <a:buFont typeface="Wingdings" panose="05000000000000000000" pitchFamily="2" charset="2"/>
              <a:buChar char="Ø"/>
            </a:pPr>
            <a:endParaRPr lang="en-US" b="1">
              <a:solidFill>
                <a:srgbClr val="000000"/>
              </a:solidFill>
            </a:endParaRPr>
          </a:p>
          <a:p>
            <a:pPr lvl="1" algn="ctr">
              <a:buFont typeface="Wingdings" panose="05000000000000000000" pitchFamily="2" charset="2"/>
              <a:buChar char="Ø"/>
            </a:pPr>
            <a:endParaRPr lang="en-US" b="1">
              <a:solidFill>
                <a:srgbClr val="000000"/>
              </a:solidFill>
            </a:endParaRPr>
          </a:p>
          <a:p>
            <a:pPr lvl="1" algn="ctr">
              <a:buFont typeface="Wingdings" panose="05000000000000000000" pitchFamily="2" charset="2"/>
              <a:buChar char="Ø"/>
            </a:pPr>
            <a:endParaRPr lang="en-US" b="1">
              <a:solidFill>
                <a:srgbClr val="000000"/>
              </a:solidFill>
            </a:endParaRPr>
          </a:p>
          <a:p>
            <a:pPr marL="0" indent="0" algn="ctr">
              <a:buFont typeface="Arial" charset="0"/>
              <a:buNone/>
            </a:pPr>
            <a:endParaRPr lang="en-US" sz="2800" b="1">
              <a:solidFill>
                <a:srgbClr val="000000"/>
              </a:solidFill>
            </a:endParaRPr>
          </a:p>
          <a:p>
            <a:pPr marL="0" indent="0" algn="ctr">
              <a:buFont typeface="Arial" charset="0"/>
              <a:buNone/>
            </a:pPr>
            <a:r>
              <a:rPr lang="en-US" sz="2800" b="1">
                <a:solidFill>
                  <a:srgbClr val="000000"/>
                </a:solidFill>
              </a:rPr>
              <a:t>				</a:t>
            </a:r>
          </a:p>
        </p:txBody>
      </p:sp>
      <p:sp>
        <p:nvSpPr>
          <p:cNvPr id="13" name="TextBox 12">
            <a:extLst>
              <a:ext uri="{FF2B5EF4-FFF2-40B4-BE49-F238E27FC236}">
                <a16:creationId xmlns:a16="http://schemas.microsoft.com/office/drawing/2014/main" id="{E7F98C8F-424D-BDC4-6776-333D80ABE6B8}"/>
              </a:ext>
            </a:extLst>
          </p:cNvPr>
          <p:cNvSpPr txBox="1"/>
          <p:nvPr/>
        </p:nvSpPr>
        <p:spPr>
          <a:xfrm>
            <a:off x="6195360" y="4856129"/>
            <a:ext cx="3337964" cy="1692771"/>
          </a:xfrm>
          <a:prstGeom prst="rect">
            <a:avLst/>
          </a:prstGeom>
          <a:noFill/>
        </p:spPr>
        <p:txBody>
          <a:bodyPr wrap="square" lIns="91440" tIns="45720" rIns="91440" bIns="45720" rtlCol="0" anchor="t">
            <a:spAutoFit/>
          </a:bodyPr>
          <a:lstStyle/>
          <a:p>
            <a:pPr marR="0" lvl="0" algn="l" defTabSz="457200" rtl="0" eaLnBrk="1" fontAlgn="auto" latinLnBrk="0" hangingPunct="1">
              <a:lnSpc>
                <a:spcPct val="100000"/>
              </a:lnSpc>
              <a:spcBef>
                <a:spcPts val="0"/>
              </a:spcBef>
              <a:spcAft>
                <a:spcPts val="0"/>
              </a:spcAft>
              <a:buClrTx/>
              <a:buSzTx/>
              <a:tabLst/>
              <a:defRPr/>
            </a:pPr>
            <a:r>
              <a:rPr lang="en-US" sz="2600" b="1" noProof="0">
                <a:solidFill>
                  <a:srgbClr val="070707"/>
                </a:solidFill>
              </a:rPr>
              <a:t>Including for:</a:t>
            </a:r>
            <a:endParaRPr kumimoji="0" lang="en-US" sz="2600" b="1" i="0" u="none" strike="noStrike" kern="1200" cap="none" spc="0" normalizeH="0" baseline="0" noProof="0">
              <a:ln>
                <a:noFill/>
              </a:ln>
              <a:solidFill>
                <a:srgbClr val="070707"/>
              </a:solidFill>
              <a:effectLst/>
              <a:uLnTx/>
              <a:uFillTx/>
              <a:ea typeface="+mn-ea"/>
              <a:cs typeface="+mn-cs"/>
            </a:endParaRPr>
          </a:p>
          <a:p>
            <a:pPr marL="340995" marR="0" lvl="0" indent="-340995"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600" b="1" i="0" u="none" strike="noStrike" kern="1200" cap="none" spc="0" normalizeH="0" baseline="0" noProof="0">
                <a:ln>
                  <a:noFill/>
                </a:ln>
                <a:solidFill>
                  <a:srgbClr val="070707"/>
                </a:solidFill>
                <a:effectLst/>
                <a:uLnTx/>
                <a:uFillTx/>
                <a:ea typeface="+mn-ea"/>
                <a:cs typeface="+mn-cs"/>
              </a:rPr>
              <a:t>EEC</a:t>
            </a:r>
            <a:endParaRPr lang="en-US" sz="2600" b="1" i="0" u="none" strike="noStrike" kern="1200" cap="none" spc="0" normalizeH="0" baseline="0" noProof="0">
              <a:ln>
                <a:noFill/>
              </a:ln>
              <a:solidFill>
                <a:srgbClr val="070707"/>
              </a:solidFill>
              <a:effectLst/>
              <a:uLnTx/>
              <a:uFillTx/>
              <a:cs typeface="Calibri"/>
            </a:endParaRPr>
          </a:p>
          <a:p>
            <a:pPr marL="340995" indent="-340995">
              <a:buFont typeface="Wingdings" panose="05000000000000000000" pitchFamily="2" charset="2"/>
              <a:buChar char="Ø"/>
              <a:defRPr/>
            </a:pPr>
            <a:r>
              <a:rPr kumimoji="0" lang="en-US" sz="2600" b="1" i="0" u="none" strike="noStrike" kern="1200" cap="none" spc="0" normalizeH="0" baseline="0" noProof="0">
                <a:ln>
                  <a:noFill/>
                </a:ln>
                <a:solidFill>
                  <a:srgbClr val="070707"/>
                </a:solidFill>
                <a:effectLst/>
                <a:uLnTx/>
                <a:uFillTx/>
                <a:ea typeface="+mn-ea"/>
                <a:cs typeface="+mn-cs"/>
              </a:rPr>
              <a:t>CSPP</a:t>
            </a:r>
          </a:p>
          <a:p>
            <a:pPr marL="340995" indent="-340995">
              <a:buFont typeface="Wingdings" panose="05000000000000000000" pitchFamily="2" charset="2"/>
              <a:buChar char="Ø"/>
              <a:defRPr/>
            </a:pPr>
            <a:r>
              <a:rPr lang="en-US" sz="2600" b="1">
                <a:solidFill>
                  <a:srgbClr val="070707"/>
                </a:solidFill>
              </a:rPr>
              <a:t>Offsites</a:t>
            </a:r>
            <a:endParaRPr lang="en-US" sz="2600" b="1" i="0" u="none" strike="noStrike" kern="1200" cap="none" spc="0" normalizeH="0" baseline="0" noProof="0">
              <a:ln>
                <a:noFill/>
              </a:ln>
              <a:solidFill>
                <a:srgbClr val="070707"/>
              </a:solidFill>
              <a:effectLst/>
              <a:uLnTx/>
              <a:uFillTx/>
              <a:cs typeface="Calibri"/>
            </a:endParaRPr>
          </a:p>
        </p:txBody>
      </p:sp>
      <p:pic>
        <p:nvPicPr>
          <p:cNvPr id="14" name="Picture 13" descr="A blue cloud with white text&#10;&#10;Description automatically generated">
            <a:extLst>
              <a:ext uri="{FF2B5EF4-FFF2-40B4-BE49-F238E27FC236}">
                <a16:creationId xmlns:a16="http://schemas.microsoft.com/office/drawing/2014/main" id="{57FFF3AD-EE95-1508-9FCE-B427E1C12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194" y="3932091"/>
            <a:ext cx="3085958" cy="3085958"/>
          </a:xfrm>
          <a:prstGeom prst="rect">
            <a:avLst/>
          </a:prstGeom>
        </p:spPr>
      </p:pic>
      <p:pic>
        <p:nvPicPr>
          <p:cNvPr id="15" name="Picture 14" descr="A picture containing accessory, case&#10;&#10;Description automatically generated">
            <a:extLst>
              <a:ext uri="{FF2B5EF4-FFF2-40B4-BE49-F238E27FC236}">
                <a16:creationId xmlns:a16="http://schemas.microsoft.com/office/drawing/2014/main" id="{A39D785F-DF07-C08A-E21A-A0CEFB446C2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98" b="89474" l="6037" r="93498">
                        <a14:foregroundMark x1="8514" y1="35139" x2="8514" y2="35139"/>
                        <a14:foregroundMark x1="91176" y1="53715" x2="91176" y2="53715"/>
                        <a14:foregroundMark x1="93653" y1="53096" x2="93653" y2="53096"/>
                        <a14:foregroundMark x1="6037" y1="36997" x2="6037" y2="36997"/>
                      </a14:backgroundRemoval>
                    </a14:imgEffect>
                  </a14:imgLayer>
                </a14:imgProps>
              </a:ext>
              <a:ext uri="{28A0092B-C50C-407E-A947-70E740481C1C}">
                <a14:useLocalDpi xmlns:a14="http://schemas.microsoft.com/office/drawing/2010/main" val="0"/>
              </a:ext>
            </a:extLst>
          </a:blip>
          <a:stretch>
            <a:fillRect/>
          </a:stretch>
        </p:blipFill>
        <p:spPr>
          <a:xfrm>
            <a:off x="4755967" y="5035847"/>
            <a:ext cx="1155229" cy="1155229"/>
          </a:xfrm>
          <a:prstGeom prst="rect">
            <a:avLst/>
          </a:prstGeom>
        </p:spPr>
      </p:pic>
      <p:pic>
        <p:nvPicPr>
          <p:cNvPr id="16" name="Picture 15" descr="A picture containing tableware, fork, knife&#10;&#10;Description automatically generated">
            <a:extLst>
              <a:ext uri="{FF2B5EF4-FFF2-40B4-BE49-F238E27FC236}">
                <a16:creationId xmlns:a16="http://schemas.microsoft.com/office/drawing/2014/main" id="{18EFC1AE-D97B-BFB4-1E78-FC53844B639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333" b="95067" l="28667" r="75800">
                        <a14:foregroundMark x1="44200" y1="7800" x2="44200" y2="7800"/>
                        <a14:foregroundMark x1="58533" y1="12800" x2="58533" y2="12800"/>
                        <a14:foregroundMark x1="38467" y1="41467" x2="38467" y2="41467"/>
                        <a14:foregroundMark x1="39933" y1="8533" x2="39933" y2="8533"/>
                        <a14:foregroundMark x1="40000" y1="93400" x2="40000" y2="93400"/>
                        <a14:foregroundMark x1="61267" y1="95067" x2="61267" y2="95067"/>
                        <a14:foregroundMark x1="40400" y1="95067" x2="40400" y2="95067"/>
                        <a14:foregroundMark x1="41400" y1="6733" x2="41400" y2="6733"/>
                        <a14:foregroundMark x1="59867" y1="6067" x2="59867" y2="6067"/>
                        <a14:foregroundMark x1="41400" y1="5733" x2="41400" y2="5733"/>
                        <a14:foregroundMark x1="37600" y1="4333" x2="37600" y2="43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22866" r="18264"/>
          <a:stretch/>
        </p:blipFill>
        <p:spPr>
          <a:xfrm rot="2158914">
            <a:off x="4129329" y="5190592"/>
            <a:ext cx="497895" cy="845741"/>
          </a:xfrm>
          <a:prstGeom prst="rect">
            <a:avLst/>
          </a:prstGeom>
        </p:spPr>
      </p:pic>
      <p:pic>
        <p:nvPicPr>
          <p:cNvPr id="17" name="Picture 16" descr="A picture containing tableware, fork, knife&#10;&#10;Description automatically generated">
            <a:extLst>
              <a:ext uri="{FF2B5EF4-FFF2-40B4-BE49-F238E27FC236}">
                <a16:creationId xmlns:a16="http://schemas.microsoft.com/office/drawing/2014/main" id="{06C66014-AB85-01AA-B471-F03781A0D36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333" b="95067" l="28667" r="75800">
                        <a14:foregroundMark x1="44200" y1="7800" x2="44200" y2="7800"/>
                        <a14:foregroundMark x1="58533" y1="12800" x2="58533" y2="12800"/>
                        <a14:foregroundMark x1="38467" y1="41467" x2="38467" y2="41467"/>
                        <a14:foregroundMark x1="39933" y1="8533" x2="39933" y2="8533"/>
                        <a14:foregroundMark x1="40000" y1="93400" x2="40000" y2="93400"/>
                        <a14:foregroundMark x1="61267" y1="95067" x2="61267" y2="95067"/>
                        <a14:foregroundMark x1="40400" y1="95067" x2="40400" y2="95067"/>
                        <a14:foregroundMark x1="41400" y1="6733" x2="41400" y2="6733"/>
                        <a14:foregroundMark x1="59867" y1="6067" x2="59867" y2="6067"/>
                        <a14:foregroundMark x1="41400" y1="5733" x2="41400" y2="5733"/>
                        <a14:foregroundMark x1="37600" y1="4333" x2="37600" y2="43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22866" r="18264"/>
          <a:stretch/>
        </p:blipFill>
        <p:spPr>
          <a:xfrm rot="20346702">
            <a:off x="201687" y="4000140"/>
            <a:ext cx="497895" cy="845741"/>
          </a:xfrm>
          <a:prstGeom prst="rect">
            <a:avLst/>
          </a:prstGeom>
        </p:spPr>
      </p:pic>
      <p:pic>
        <p:nvPicPr>
          <p:cNvPr id="18" name="Picture 17" descr="A stack of brown paper containers&#10;&#10;Description automatically generated">
            <a:extLst>
              <a:ext uri="{FF2B5EF4-FFF2-40B4-BE49-F238E27FC236}">
                <a16:creationId xmlns:a16="http://schemas.microsoft.com/office/drawing/2014/main" id="{970B06DE-DF9D-DC2C-6A09-675674D247A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333" b="98667" l="3564" r="98319">
                        <a14:foregroundMark x1="10356" y1="63333" x2="10356" y2="63333"/>
                        <a14:foregroundMark x1="32213" y1="92533" x2="32213" y2="92533"/>
                        <a14:foregroundMark x1="5447" y1="32933" x2="68863" y2="8533"/>
                        <a14:foregroundMark x1="68863" y1="8533" x2="79960" y2="22667"/>
                        <a14:foregroundMark x1="88500" y1="22667" x2="79153" y2="31133"/>
                        <a14:foregroundMark x1="96638" y1="23200" x2="95360" y2="31400"/>
                        <a14:foregroundMark x1="95360" y1="31400" x2="82919" y2="45000"/>
                        <a14:foregroundMark x1="98319" y1="26533" x2="97915" y2="24200"/>
                        <a14:foregroundMark x1="38265" y1="98733" x2="38265" y2="98733"/>
                        <a14:foregroundMark x1="9482" y1="69467" x2="9482" y2="69467"/>
                        <a14:foregroundMark x1="9213" y1="66933" x2="13853" y2="66667"/>
                        <a14:foregroundMark x1="3631" y1="24467" x2="5447" y2="41800"/>
                        <a14:foregroundMark x1="57566" y1="2333" x2="58574" y2="8867"/>
                        <a14:foregroundMark x1="93880" y1="34867" x2="87021" y2="418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2165583" y="3712854"/>
            <a:ext cx="899797" cy="907663"/>
          </a:xfrm>
          <a:prstGeom prst="rect">
            <a:avLst/>
          </a:prstGeom>
        </p:spPr>
      </p:pic>
      <p:pic>
        <p:nvPicPr>
          <p:cNvPr id="19" name="Picture 18" descr="A white and red paper basket&#10;&#10;Description automatically generated">
            <a:extLst>
              <a:ext uri="{FF2B5EF4-FFF2-40B4-BE49-F238E27FC236}">
                <a16:creationId xmlns:a16="http://schemas.microsoft.com/office/drawing/2014/main" id="{24FF5F2A-5B1F-DDC5-B0B2-3BD193F8BEE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2800" r="95900">
                        <a14:foregroundMark x1="7500" y1="46300" x2="7500" y2="46300"/>
                        <a14:foregroundMark x1="92200" y1="46600" x2="92200" y2="46600"/>
                        <a14:foregroundMark x1="95900" y1="48800" x2="95900" y2="48800"/>
                        <a14:foregroundMark x1="2800" y1="46900" x2="2800" y2="469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rot="912858">
            <a:off x="758297" y="5959588"/>
            <a:ext cx="899797" cy="899797"/>
          </a:xfrm>
          <a:prstGeom prst="rect">
            <a:avLst/>
          </a:prstGeom>
        </p:spPr>
      </p:pic>
      <p:pic>
        <p:nvPicPr>
          <p:cNvPr id="20" name="Picture 19" descr="A box full of condiments&#10;&#10;Description automatically generated">
            <a:extLst>
              <a:ext uri="{FF2B5EF4-FFF2-40B4-BE49-F238E27FC236}">
                <a16:creationId xmlns:a16="http://schemas.microsoft.com/office/drawing/2014/main" id="{A68B94CA-D746-C356-DA03-9AD6CCF0B0D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792" r="97500">
                        <a14:foregroundMark x1="4583" y1="27500" x2="10292" y2="55667"/>
                        <a14:foregroundMark x1="10292" y1="55667" x2="10125" y2="60958"/>
                        <a14:foregroundMark x1="1375" y1="33625" x2="1375" y2="33625"/>
                        <a14:foregroundMark x1="1375" y1="37792" x2="1125" y2="41250"/>
                        <a14:foregroundMark x1="833" y1="44583" x2="833" y2="45000"/>
                        <a14:foregroundMark x1="91667" y1="40542" x2="93500" y2="64958"/>
                        <a14:foregroundMark x1="93500" y1="64958" x2="90125" y2="70417"/>
                        <a14:foregroundMark x1="97500" y1="65958" x2="95000" y2="5695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2255282" y="5857289"/>
            <a:ext cx="963986" cy="963986"/>
          </a:xfrm>
          <a:prstGeom prst="rect">
            <a:avLst/>
          </a:prstGeom>
        </p:spPr>
      </p:pic>
      <p:grpSp>
        <p:nvGrpSpPr>
          <p:cNvPr id="21" name="Group 20">
            <a:extLst>
              <a:ext uri="{FF2B5EF4-FFF2-40B4-BE49-F238E27FC236}">
                <a16:creationId xmlns:a16="http://schemas.microsoft.com/office/drawing/2014/main" id="{9FD4713A-7939-BC39-5BA0-2D8A960F6DB6}"/>
              </a:ext>
            </a:extLst>
          </p:cNvPr>
          <p:cNvGrpSpPr/>
          <p:nvPr/>
        </p:nvGrpSpPr>
        <p:grpSpPr>
          <a:xfrm rot="976393">
            <a:off x="3373082" y="5200928"/>
            <a:ext cx="596200" cy="679488"/>
            <a:chOff x="2106764" y="2392313"/>
            <a:chExt cx="771525" cy="771525"/>
          </a:xfrm>
        </p:grpSpPr>
        <p:pic>
          <p:nvPicPr>
            <p:cNvPr id="22" name="Picture 21" descr="A yellow packet with a white text&#10;&#10;Description automatically generated">
              <a:extLst>
                <a:ext uri="{FF2B5EF4-FFF2-40B4-BE49-F238E27FC236}">
                  <a16:creationId xmlns:a16="http://schemas.microsoft.com/office/drawing/2014/main" id="{C3C4DF1A-6E70-BA36-1D7E-786F7548EF6F}"/>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100" b="96600" l="10000" r="90000">
                          <a14:foregroundMark x1="35600" y1="3100" x2="55600" y2="3400"/>
                          <a14:foregroundMark x1="31600" y1="5900" x2="31600" y2="5900"/>
                          <a14:foregroundMark x1="30900" y1="4700" x2="36300" y2="4400"/>
                          <a14:foregroundMark x1="68400" y1="92500" x2="31600" y2="91600"/>
                          <a14:foregroundMark x1="39400" y1="96600" x2="39400" y2="966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2106764" y="2392313"/>
              <a:ext cx="466725" cy="466725"/>
            </a:xfrm>
            <a:prstGeom prst="rect">
              <a:avLst/>
            </a:prstGeom>
          </p:spPr>
        </p:pic>
        <p:pic>
          <p:nvPicPr>
            <p:cNvPr id="23" name="Picture 22" descr="A yellow packet with a white text&#10;&#10;Description automatically generated">
              <a:extLst>
                <a:ext uri="{FF2B5EF4-FFF2-40B4-BE49-F238E27FC236}">
                  <a16:creationId xmlns:a16="http://schemas.microsoft.com/office/drawing/2014/main" id="{F0661E95-73DA-2114-AD8E-28C756455424}"/>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100" b="96600" l="10000" r="90000">
                          <a14:foregroundMark x1="35600" y1="3100" x2="55600" y2="3400"/>
                          <a14:foregroundMark x1="31600" y1="5900" x2="31600" y2="5900"/>
                          <a14:foregroundMark x1="30900" y1="4700" x2="36300" y2="4400"/>
                          <a14:foregroundMark x1="68400" y1="92500" x2="31600" y2="91600"/>
                          <a14:foregroundMark x1="39400" y1="96600" x2="39400" y2="966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2259164" y="2544713"/>
              <a:ext cx="466725" cy="466725"/>
            </a:xfrm>
            <a:prstGeom prst="rect">
              <a:avLst/>
            </a:prstGeom>
          </p:spPr>
        </p:pic>
        <p:pic>
          <p:nvPicPr>
            <p:cNvPr id="24" name="Picture 23" descr="A yellow packet with a white text&#10;&#10;Description automatically generated">
              <a:extLst>
                <a:ext uri="{FF2B5EF4-FFF2-40B4-BE49-F238E27FC236}">
                  <a16:creationId xmlns:a16="http://schemas.microsoft.com/office/drawing/2014/main" id="{C9C4C22D-8A83-5081-90B0-12B4E0AD5A36}"/>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100" b="96600" l="10000" r="90000">
                          <a14:foregroundMark x1="35600" y1="3100" x2="55600" y2="3400"/>
                          <a14:foregroundMark x1="31600" y1="5900" x2="31600" y2="5900"/>
                          <a14:foregroundMark x1="30900" y1="4700" x2="36300" y2="4400"/>
                          <a14:foregroundMark x1="68400" y1="92500" x2="31600" y2="91600"/>
                          <a14:foregroundMark x1="39400" y1="96600" x2="39400" y2="966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2411564" y="2697113"/>
              <a:ext cx="466725" cy="466725"/>
            </a:xfrm>
            <a:prstGeom prst="rect">
              <a:avLst/>
            </a:prstGeom>
          </p:spPr>
        </p:pic>
      </p:grpSp>
      <p:pic>
        <p:nvPicPr>
          <p:cNvPr id="28" name="Picture 27" descr="A person wearing clear gloves&#10;&#10;Description automatically generated">
            <a:extLst>
              <a:ext uri="{FF2B5EF4-FFF2-40B4-BE49-F238E27FC236}">
                <a16:creationId xmlns:a16="http://schemas.microsoft.com/office/drawing/2014/main" id="{8B2E3CDF-723A-DDCF-8220-079AEBE29F9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a:off x="824458" y="3351711"/>
            <a:ext cx="1160760" cy="1160760"/>
          </a:xfrm>
          <a:prstGeom prst="rect">
            <a:avLst/>
          </a:prstGeom>
        </p:spPr>
      </p:pic>
      <p:grpSp>
        <p:nvGrpSpPr>
          <p:cNvPr id="37" name="Group 36">
            <a:extLst>
              <a:ext uri="{FF2B5EF4-FFF2-40B4-BE49-F238E27FC236}">
                <a16:creationId xmlns:a16="http://schemas.microsoft.com/office/drawing/2014/main" id="{1429A6B5-E903-5590-5BBB-002EA1C2C3F4}"/>
              </a:ext>
            </a:extLst>
          </p:cNvPr>
          <p:cNvGrpSpPr/>
          <p:nvPr/>
        </p:nvGrpSpPr>
        <p:grpSpPr>
          <a:xfrm>
            <a:off x="3604141" y="6101915"/>
            <a:ext cx="1626215" cy="580380"/>
            <a:chOff x="4086489" y="6161861"/>
            <a:chExt cx="1626215" cy="580380"/>
          </a:xfrm>
        </p:grpSpPr>
        <p:pic>
          <p:nvPicPr>
            <p:cNvPr id="34" name="Picture 33" descr="A white plastic container with a lid&#10;&#10;Description automatically generated">
              <a:extLst>
                <a:ext uri="{FF2B5EF4-FFF2-40B4-BE49-F238E27FC236}">
                  <a16:creationId xmlns:a16="http://schemas.microsoft.com/office/drawing/2014/main" id="{D93416BC-4342-3D24-B594-452E08E76455}"/>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8500" b="91500" l="2600" r="97300">
                          <a14:foregroundMark x1="6300" y1="22200" x2="25800" y2="70900"/>
                          <a14:foregroundMark x1="25800" y1="70900" x2="25800" y2="70900"/>
                          <a14:foregroundMark x1="55300" y1="11600" x2="43300" y2="8500"/>
                          <a14:foregroundMark x1="93400" y1="22900" x2="88900" y2="44800"/>
                          <a14:foregroundMark x1="97300" y1="29300" x2="97300" y2="29300"/>
                          <a14:foregroundMark x1="63600" y1="8700" x2="63600" y2="8700"/>
                          <a14:foregroundMark x1="2600" y1="24200" x2="2600" y2="24200"/>
                          <a14:foregroundMark x1="52800" y1="91500" x2="52800" y2="91500"/>
                          <a14:foregroundMark x1="37600" y1="91300" x2="37600" y2="913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8"/>
                </a:ext>
              </a:extLst>
            </a:blip>
            <a:stretch>
              <a:fillRect/>
            </a:stretch>
          </p:blipFill>
          <p:spPr>
            <a:xfrm>
              <a:off x="5227630" y="6161861"/>
              <a:ext cx="485074" cy="580380"/>
            </a:xfrm>
            <a:prstGeom prst="rect">
              <a:avLst/>
            </a:prstGeom>
          </p:spPr>
        </p:pic>
        <p:pic>
          <p:nvPicPr>
            <p:cNvPr id="35" name="Picture 34" descr="A white plastic container with a lid&#10;&#10;Description automatically generated">
              <a:extLst>
                <a:ext uri="{FF2B5EF4-FFF2-40B4-BE49-F238E27FC236}">
                  <a16:creationId xmlns:a16="http://schemas.microsoft.com/office/drawing/2014/main" id="{4562D81F-642E-FFFD-2B6E-9D0820944CBE}"/>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8500" b="91500" l="2600" r="97300">
                          <a14:foregroundMark x1="6300" y1="22200" x2="25800" y2="70900"/>
                          <a14:foregroundMark x1="25800" y1="70900" x2="25800" y2="70900"/>
                          <a14:foregroundMark x1="55300" y1="11600" x2="43300" y2="8500"/>
                          <a14:foregroundMark x1="93400" y1="22900" x2="88900" y2="44800"/>
                          <a14:foregroundMark x1="97300" y1="29300" x2="97300" y2="29300"/>
                          <a14:foregroundMark x1="63600" y1="8700" x2="63600" y2="8700"/>
                          <a14:foregroundMark x1="2600" y1="24200" x2="2600" y2="24200"/>
                          <a14:foregroundMark x1="52800" y1="91500" x2="52800" y2="91500"/>
                          <a14:foregroundMark x1="37600" y1="91300" x2="37600" y2="913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8"/>
                </a:ext>
              </a:extLst>
            </a:blip>
            <a:stretch>
              <a:fillRect/>
            </a:stretch>
          </p:blipFill>
          <p:spPr>
            <a:xfrm>
              <a:off x="4086489" y="6284769"/>
              <a:ext cx="435504" cy="435504"/>
            </a:xfrm>
            <a:prstGeom prst="rect">
              <a:avLst/>
            </a:prstGeom>
          </p:spPr>
        </p:pic>
        <p:pic>
          <p:nvPicPr>
            <p:cNvPr id="36" name="Picture 35" descr="A white plastic container with a lid&#10;&#10;Description automatically generated">
              <a:extLst>
                <a:ext uri="{FF2B5EF4-FFF2-40B4-BE49-F238E27FC236}">
                  <a16:creationId xmlns:a16="http://schemas.microsoft.com/office/drawing/2014/main" id="{3857C1E8-99CB-52D1-EC58-6DD3CE6557EE}"/>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8500" b="91500" l="2600" r="97300">
                          <a14:foregroundMark x1="6300" y1="22200" x2="25800" y2="70900"/>
                          <a14:foregroundMark x1="25800" y1="70900" x2="25800" y2="70900"/>
                          <a14:foregroundMark x1="55300" y1="11600" x2="43300" y2="8500"/>
                          <a14:foregroundMark x1="93400" y1="22900" x2="88900" y2="44800"/>
                          <a14:foregroundMark x1="97300" y1="29300" x2="97300" y2="29300"/>
                          <a14:foregroundMark x1="63600" y1="8700" x2="63600" y2="8700"/>
                          <a14:foregroundMark x1="2600" y1="24200" x2="2600" y2="24200"/>
                          <a14:foregroundMark x1="52800" y1="91500" x2="52800" y2="91500"/>
                          <a14:foregroundMark x1="37600" y1="91300" x2="37600" y2="913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8"/>
                </a:ext>
              </a:extLst>
            </a:blip>
            <a:stretch>
              <a:fillRect/>
            </a:stretch>
          </p:blipFill>
          <p:spPr>
            <a:xfrm>
              <a:off x="4616752" y="6217673"/>
              <a:ext cx="524568" cy="524568"/>
            </a:xfrm>
            <a:prstGeom prst="rect">
              <a:avLst/>
            </a:prstGeom>
          </p:spPr>
        </p:pic>
      </p:grpSp>
      <p:sp>
        <p:nvSpPr>
          <p:cNvPr id="38" name="TextBox 37">
            <a:extLst>
              <a:ext uri="{FF2B5EF4-FFF2-40B4-BE49-F238E27FC236}">
                <a16:creationId xmlns:a16="http://schemas.microsoft.com/office/drawing/2014/main" id="{ED13F17C-C730-6A29-1BE9-4E39F096507C}"/>
              </a:ext>
            </a:extLst>
          </p:cNvPr>
          <p:cNvSpPr txBox="1"/>
          <p:nvPr/>
        </p:nvSpPr>
        <p:spPr>
          <a:xfrm>
            <a:off x="3624469" y="6392105"/>
            <a:ext cx="388248" cy="261610"/>
          </a:xfrm>
          <a:prstGeom prst="rect">
            <a:avLst/>
          </a:prstGeom>
          <a:noFill/>
        </p:spPr>
        <p:txBody>
          <a:bodyPr wrap="none" rtlCol="0">
            <a:spAutoFit/>
          </a:bodyPr>
          <a:lstStyle/>
          <a:p>
            <a:r>
              <a:rPr lang="en-US" sz="1100" b="1">
                <a:solidFill>
                  <a:srgbClr val="000000"/>
                </a:solidFill>
              </a:rPr>
              <a:t>6oz</a:t>
            </a:r>
          </a:p>
        </p:txBody>
      </p:sp>
      <p:sp>
        <p:nvSpPr>
          <p:cNvPr id="39" name="TextBox 38">
            <a:extLst>
              <a:ext uri="{FF2B5EF4-FFF2-40B4-BE49-F238E27FC236}">
                <a16:creationId xmlns:a16="http://schemas.microsoft.com/office/drawing/2014/main" id="{5384E99D-F686-059D-8242-E979C8F248FC}"/>
              </a:ext>
            </a:extLst>
          </p:cNvPr>
          <p:cNvSpPr txBox="1"/>
          <p:nvPr/>
        </p:nvSpPr>
        <p:spPr>
          <a:xfrm>
            <a:off x="4202564" y="6386081"/>
            <a:ext cx="388248" cy="261610"/>
          </a:xfrm>
          <a:prstGeom prst="rect">
            <a:avLst/>
          </a:prstGeom>
          <a:noFill/>
        </p:spPr>
        <p:txBody>
          <a:bodyPr wrap="none" rtlCol="0">
            <a:spAutoFit/>
          </a:bodyPr>
          <a:lstStyle/>
          <a:p>
            <a:r>
              <a:rPr lang="en-US" sz="1100" b="1">
                <a:solidFill>
                  <a:srgbClr val="000000"/>
                </a:solidFill>
              </a:rPr>
              <a:t>8oz</a:t>
            </a:r>
          </a:p>
        </p:txBody>
      </p:sp>
      <p:sp>
        <p:nvSpPr>
          <p:cNvPr id="40" name="TextBox 39">
            <a:extLst>
              <a:ext uri="{FF2B5EF4-FFF2-40B4-BE49-F238E27FC236}">
                <a16:creationId xmlns:a16="http://schemas.microsoft.com/office/drawing/2014/main" id="{257EDF47-2BC3-10E3-341B-8FB4E8349CB0}"/>
              </a:ext>
            </a:extLst>
          </p:cNvPr>
          <p:cNvSpPr txBox="1"/>
          <p:nvPr/>
        </p:nvSpPr>
        <p:spPr>
          <a:xfrm>
            <a:off x="4757628" y="6386036"/>
            <a:ext cx="460382" cy="261610"/>
          </a:xfrm>
          <a:prstGeom prst="rect">
            <a:avLst/>
          </a:prstGeom>
          <a:noFill/>
        </p:spPr>
        <p:txBody>
          <a:bodyPr wrap="none" rtlCol="0">
            <a:spAutoFit/>
          </a:bodyPr>
          <a:lstStyle/>
          <a:p>
            <a:r>
              <a:rPr lang="en-US" sz="1100" b="1">
                <a:solidFill>
                  <a:srgbClr val="000000"/>
                </a:solidFill>
              </a:rPr>
              <a:t>12oz</a:t>
            </a:r>
          </a:p>
        </p:txBody>
      </p:sp>
      <p:cxnSp>
        <p:nvCxnSpPr>
          <p:cNvPr id="42" name="Straight Connector 41">
            <a:extLst>
              <a:ext uri="{FF2B5EF4-FFF2-40B4-BE49-F238E27FC236}">
                <a16:creationId xmlns:a16="http://schemas.microsoft.com/office/drawing/2014/main" id="{D7ADF7C0-D742-C3A1-3F2F-881688786F09}"/>
              </a:ext>
            </a:extLst>
          </p:cNvPr>
          <p:cNvCxnSpPr>
            <a:cxnSpLocks/>
          </p:cNvCxnSpPr>
          <p:nvPr/>
        </p:nvCxnSpPr>
        <p:spPr>
          <a:xfrm flipV="1">
            <a:off x="63397" y="3409950"/>
            <a:ext cx="9017207" cy="3991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3" name="Picture 2" descr="A list of food items&#10;&#10;AI-generated content may be incorrect.">
            <a:extLst>
              <a:ext uri="{FF2B5EF4-FFF2-40B4-BE49-F238E27FC236}">
                <a16:creationId xmlns:a16="http://schemas.microsoft.com/office/drawing/2014/main" id="{17FA24F8-5055-FCF2-C3E3-73AD18E6F66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427044" y="1246126"/>
            <a:ext cx="6395672" cy="1900227"/>
          </a:xfrm>
          <a:prstGeom prst="rect">
            <a:avLst/>
          </a:prstGeom>
        </p:spPr>
      </p:pic>
    </p:spTree>
    <p:extLst>
      <p:ext uri="{BB962C8B-B14F-4D97-AF65-F5344CB8AC3E}">
        <p14:creationId xmlns:p14="http://schemas.microsoft.com/office/powerpoint/2010/main" val="107118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barn(outVertical)">
                                      <p:cBhvr>
                                        <p:cTn id="11" dur="500"/>
                                        <p:tgtEl>
                                          <p:spTgt spid="13">
                                            <p:txEl>
                                              <p:pRg st="1" end="1"/>
                                            </p:txEl>
                                          </p:spTgt>
                                        </p:tgtEl>
                                      </p:cBhvr>
                                    </p:animEffect>
                                  </p:childTnLst>
                                </p:cTn>
                              </p:par>
                              <p:par>
                                <p:cTn id="12" presetID="16" presetClass="entr" presetSubtype="37" fill="hold"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barn(outVertical)">
                                      <p:cBhvr>
                                        <p:cTn id="14" dur="500"/>
                                        <p:tgtEl>
                                          <p:spTgt spid="13">
                                            <p:txEl>
                                              <p:pRg st="0" end="0"/>
                                            </p:txEl>
                                          </p:spTgt>
                                        </p:tgtEl>
                                      </p:cBhvr>
                                    </p:animEffect>
                                  </p:child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barn(outVertical)">
                                      <p:cBhvr>
                                        <p:cTn id="18" dur="500"/>
                                        <p:tgtEl>
                                          <p:spTgt spid="13">
                                            <p:txEl>
                                              <p:pRg st="2" end="2"/>
                                            </p:txEl>
                                          </p:spTgt>
                                        </p:tgtEl>
                                      </p:cBhvr>
                                    </p:animEffect>
                                  </p:childTnLst>
                                </p:cTn>
                              </p:par>
                            </p:childTnLst>
                          </p:cTn>
                        </p:par>
                        <p:par>
                          <p:cTn id="19" fill="hold">
                            <p:stCondLst>
                              <p:cond delay="1000"/>
                            </p:stCondLst>
                            <p:childTnLst>
                              <p:par>
                                <p:cTn id="20" presetID="16" presetClass="entr" presetSubtype="37" fill="hold" nodeType="after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outVertical)">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urface with a white spot&#10;&#10;Description automatically generated with medium confidence">
            <a:extLst>
              <a:ext uri="{FF2B5EF4-FFF2-40B4-BE49-F238E27FC236}">
                <a16:creationId xmlns:a16="http://schemas.microsoft.com/office/drawing/2014/main" id="{311F0144-01E9-9268-37CF-362515FD61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635F2EAB-6372-1ECD-F46B-114F8BD633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28908" y="104487"/>
            <a:ext cx="5242290" cy="6649026"/>
          </a:xfrm>
          <a:prstGeom prst="rect">
            <a:avLst/>
          </a:prstGeom>
          <a:ln>
            <a:solidFill>
              <a:srgbClr val="000000"/>
            </a:solidFill>
          </a:ln>
        </p:spPr>
      </p:pic>
      <p:sp>
        <p:nvSpPr>
          <p:cNvPr id="5" name="TextBox 4">
            <a:extLst>
              <a:ext uri="{FF2B5EF4-FFF2-40B4-BE49-F238E27FC236}">
                <a16:creationId xmlns:a16="http://schemas.microsoft.com/office/drawing/2014/main" id="{827FACF9-12D2-9175-9201-DDB074F6E5BA}"/>
              </a:ext>
            </a:extLst>
          </p:cNvPr>
          <p:cNvSpPr txBox="1"/>
          <p:nvPr/>
        </p:nvSpPr>
        <p:spPr>
          <a:xfrm>
            <a:off x="-20762" y="429296"/>
            <a:ext cx="3114956" cy="954107"/>
          </a:xfrm>
          <a:prstGeom prst="rect">
            <a:avLst/>
          </a:prstGeom>
          <a:noFill/>
        </p:spPr>
        <p:txBody>
          <a:bodyPr wrap="none" rtlCol="0">
            <a:spAutoFit/>
          </a:bodyPr>
          <a:lstStyle/>
          <a:p>
            <a:pPr algn="ctr"/>
            <a:r>
              <a:rPr lang="en-US" sz="2800" b="1">
                <a:solidFill>
                  <a:srgbClr val="000000"/>
                </a:solidFill>
              </a:rPr>
              <a:t>Summer &amp; Opening</a:t>
            </a:r>
          </a:p>
          <a:p>
            <a:pPr algn="ctr"/>
            <a:r>
              <a:rPr lang="en-US" sz="2800" b="1">
                <a:solidFill>
                  <a:srgbClr val="000000"/>
                </a:solidFill>
              </a:rPr>
              <a:t> Order Memo</a:t>
            </a:r>
          </a:p>
        </p:txBody>
      </p:sp>
      <p:cxnSp>
        <p:nvCxnSpPr>
          <p:cNvPr id="8" name="Straight Connector 7">
            <a:extLst>
              <a:ext uri="{FF2B5EF4-FFF2-40B4-BE49-F238E27FC236}">
                <a16:creationId xmlns:a16="http://schemas.microsoft.com/office/drawing/2014/main" id="{9B218C52-2CBC-2E1B-3901-98D206584E20}"/>
              </a:ext>
            </a:extLst>
          </p:cNvPr>
          <p:cNvCxnSpPr>
            <a:cxnSpLocks/>
          </p:cNvCxnSpPr>
          <p:nvPr/>
        </p:nvCxnSpPr>
        <p:spPr>
          <a:xfrm>
            <a:off x="70671" y="1468192"/>
            <a:ext cx="293209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CADB999-05FF-F272-DA3E-591DAA59D306}"/>
              </a:ext>
            </a:extLst>
          </p:cNvPr>
          <p:cNvSpPr txBox="1"/>
          <p:nvPr/>
        </p:nvSpPr>
        <p:spPr>
          <a:xfrm>
            <a:off x="211331" y="1562632"/>
            <a:ext cx="2650771" cy="1815882"/>
          </a:xfrm>
          <a:prstGeom prst="rect">
            <a:avLst/>
          </a:prstGeom>
          <a:noFill/>
        </p:spPr>
        <p:txBody>
          <a:bodyPr wrap="square" rtlCol="0">
            <a:spAutoFit/>
          </a:bodyPr>
          <a:lstStyle/>
          <a:p>
            <a:pPr algn="ctr"/>
            <a:r>
              <a:rPr lang="en-US" sz="2800">
                <a:solidFill>
                  <a:srgbClr val="000000"/>
                </a:solidFill>
              </a:rPr>
              <a:t>Located on Food Service Website under the Summer Folder”</a:t>
            </a:r>
          </a:p>
        </p:txBody>
      </p:sp>
    </p:spTree>
    <p:extLst>
      <p:ext uri="{BB962C8B-B14F-4D97-AF65-F5344CB8AC3E}">
        <p14:creationId xmlns:p14="http://schemas.microsoft.com/office/powerpoint/2010/main" val="1817418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urface with a white spot&#10;&#10;Description automatically generated with medium confidence">
            <a:extLst>
              <a:ext uri="{FF2B5EF4-FFF2-40B4-BE49-F238E27FC236}">
                <a16:creationId xmlns:a16="http://schemas.microsoft.com/office/drawing/2014/main" id="{311F0144-01E9-9268-37CF-362515FD61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827FACF9-12D2-9175-9201-DDB074F6E5BA}"/>
              </a:ext>
            </a:extLst>
          </p:cNvPr>
          <p:cNvSpPr txBox="1"/>
          <p:nvPr/>
        </p:nvSpPr>
        <p:spPr>
          <a:xfrm>
            <a:off x="-253671" y="0"/>
            <a:ext cx="3673635" cy="1200329"/>
          </a:xfrm>
          <a:prstGeom prst="rect">
            <a:avLst/>
          </a:prstGeom>
          <a:noFill/>
        </p:spPr>
        <p:txBody>
          <a:bodyPr wrap="square" rtlCol="0">
            <a:spAutoFit/>
          </a:bodyPr>
          <a:lstStyle/>
          <a:p>
            <a:pPr algn="ctr"/>
            <a:r>
              <a:rPr lang="en-US" sz="3600" b="1">
                <a:solidFill>
                  <a:srgbClr val="000000"/>
                </a:solidFill>
              </a:rPr>
              <a:t>Reminder for Early Start Sites</a:t>
            </a:r>
          </a:p>
        </p:txBody>
      </p:sp>
      <p:cxnSp>
        <p:nvCxnSpPr>
          <p:cNvPr id="8" name="Straight Connector 7">
            <a:extLst>
              <a:ext uri="{FF2B5EF4-FFF2-40B4-BE49-F238E27FC236}">
                <a16:creationId xmlns:a16="http://schemas.microsoft.com/office/drawing/2014/main" id="{9B218C52-2CBC-2E1B-3901-98D206584E20}"/>
              </a:ext>
            </a:extLst>
          </p:cNvPr>
          <p:cNvCxnSpPr>
            <a:cxnSpLocks/>
          </p:cNvCxnSpPr>
          <p:nvPr/>
        </p:nvCxnSpPr>
        <p:spPr>
          <a:xfrm>
            <a:off x="117101" y="1176268"/>
            <a:ext cx="293209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CADB999-05FF-F272-DA3E-591DAA59D306}"/>
              </a:ext>
            </a:extLst>
          </p:cNvPr>
          <p:cNvSpPr txBox="1"/>
          <p:nvPr/>
        </p:nvSpPr>
        <p:spPr>
          <a:xfrm>
            <a:off x="257761" y="1419910"/>
            <a:ext cx="2650771" cy="2246769"/>
          </a:xfrm>
          <a:prstGeom prst="rect">
            <a:avLst/>
          </a:prstGeom>
          <a:noFill/>
        </p:spPr>
        <p:txBody>
          <a:bodyPr wrap="square" rtlCol="0">
            <a:spAutoFit/>
          </a:bodyPr>
          <a:lstStyle/>
          <a:p>
            <a:pPr algn="ctr"/>
            <a:r>
              <a:rPr lang="en-US" sz="2800">
                <a:solidFill>
                  <a:srgbClr val="000000"/>
                </a:solidFill>
                <a:effectLst>
                  <a:outerShdw blurRad="38100" dist="38100" dir="2700000" algn="tl">
                    <a:srgbClr val="000000">
                      <a:alpha val="43137"/>
                    </a:srgbClr>
                  </a:outerShdw>
                </a:effectLst>
              </a:rPr>
              <a:t>First order for early start sites should be placed with their Summer Orders.</a:t>
            </a:r>
          </a:p>
        </p:txBody>
      </p:sp>
      <p:sp>
        <p:nvSpPr>
          <p:cNvPr id="2" name="TextBox 1">
            <a:extLst>
              <a:ext uri="{FF2B5EF4-FFF2-40B4-BE49-F238E27FC236}">
                <a16:creationId xmlns:a16="http://schemas.microsoft.com/office/drawing/2014/main" id="{4C512A7A-23AB-E6FF-258F-949722A5F8CA}"/>
              </a:ext>
            </a:extLst>
          </p:cNvPr>
          <p:cNvSpPr txBox="1"/>
          <p:nvPr/>
        </p:nvSpPr>
        <p:spPr>
          <a:xfrm>
            <a:off x="257761" y="3735961"/>
            <a:ext cx="2650771" cy="2677656"/>
          </a:xfrm>
          <a:prstGeom prst="rect">
            <a:avLst/>
          </a:prstGeom>
          <a:noFill/>
        </p:spPr>
        <p:txBody>
          <a:bodyPr wrap="square" rtlCol="0">
            <a:spAutoFit/>
          </a:bodyPr>
          <a:lstStyle/>
          <a:p>
            <a:pPr algn="ctr"/>
            <a:r>
              <a:rPr lang="en-US" sz="2800">
                <a:solidFill>
                  <a:srgbClr val="000000"/>
                </a:solidFill>
                <a:effectLst>
                  <a:outerShdw blurRad="38100" dist="38100" dir="2700000" algn="tl">
                    <a:srgbClr val="000000">
                      <a:alpha val="43137"/>
                    </a:srgbClr>
                  </a:outerShdw>
                </a:effectLst>
              </a:rPr>
              <a:t>You need to manually add early start date items to your Summer shopping list.</a:t>
            </a:r>
          </a:p>
        </p:txBody>
      </p:sp>
      <p:pic>
        <p:nvPicPr>
          <p:cNvPr id="3" name="Picture 2">
            <a:extLst>
              <a:ext uri="{FF2B5EF4-FFF2-40B4-BE49-F238E27FC236}">
                <a16:creationId xmlns:a16="http://schemas.microsoft.com/office/drawing/2014/main" id="{811B0FBC-CD97-22F5-4E55-0EA75543548D}"/>
              </a:ext>
            </a:extLst>
          </p:cNvPr>
          <p:cNvPicPr>
            <a:picLocks noChangeAspect="1"/>
          </p:cNvPicPr>
          <p:nvPr/>
        </p:nvPicPr>
        <p:blipFill>
          <a:blip r:embed="rId4">
            <a:extLst>
              <a:ext uri="{28A0092B-C50C-407E-A947-70E740481C1C}">
                <a14:useLocalDpi xmlns:a14="http://schemas.microsoft.com/office/drawing/2010/main" val="0"/>
              </a:ext>
            </a:extLst>
          </a:blip>
          <a:srcRect l="1296" r="1296"/>
          <a:stretch/>
        </p:blipFill>
        <p:spPr>
          <a:xfrm>
            <a:off x="3162203" y="2705555"/>
            <a:ext cx="5724036" cy="4012935"/>
          </a:xfrm>
          <a:prstGeom prst="rect">
            <a:avLst/>
          </a:prstGeom>
          <a:ln>
            <a:solidFill>
              <a:srgbClr val="000000"/>
            </a:solidFill>
          </a:ln>
        </p:spPr>
      </p:pic>
      <p:sp>
        <p:nvSpPr>
          <p:cNvPr id="7" name="Rectangle 6">
            <a:extLst>
              <a:ext uri="{FF2B5EF4-FFF2-40B4-BE49-F238E27FC236}">
                <a16:creationId xmlns:a16="http://schemas.microsoft.com/office/drawing/2014/main" id="{BBF380E9-8A9A-26F3-38AD-D1FED3EF7CB4}"/>
              </a:ext>
            </a:extLst>
          </p:cNvPr>
          <p:cNvSpPr/>
          <p:nvPr/>
        </p:nvSpPr>
        <p:spPr>
          <a:xfrm>
            <a:off x="5596189" y="4496578"/>
            <a:ext cx="583386" cy="430887"/>
          </a:xfrm>
          <a:prstGeom prst="rect">
            <a:avLst/>
          </a:prstGeom>
          <a:solidFill>
            <a:schemeClr val="tx1">
              <a:lumMod val="60000"/>
              <a:lumOff val="40000"/>
              <a:alpha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D100B0-225A-D17B-07CC-9F27C1EE44E1}"/>
              </a:ext>
            </a:extLst>
          </p:cNvPr>
          <p:cNvSpPr txBox="1"/>
          <p:nvPr/>
        </p:nvSpPr>
        <p:spPr>
          <a:xfrm>
            <a:off x="5525443" y="4496578"/>
            <a:ext cx="724878" cy="430887"/>
          </a:xfrm>
          <a:prstGeom prst="rect">
            <a:avLst/>
          </a:prstGeom>
          <a:noFill/>
        </p:spPr>
        <p:txBody>
          <a:bodyPr wrap="none" rtlCol="0">
            <a:spAutoFit/>
          </a:bodyPr>
          <a:lstStyle/>
          <a:p>
            <a:pPr algn="ctr"/>
            <a:r>
              <a:rPr lang="en-US" sz="1100" b="1">
                <a:solidFill>
                  <a:srgbClr val="000000"/>
                </a:solidFill>
              </a:rPr>
              <a:t>1</a:t>
            </a:r>
            <a:r>
              <a:rPr lang="en-US" sz="1100" b="1" baseline="30000">
                <a:solidFill>
                  <a:srgbClr val="000000"/>
                </a:solidFill>
              </a:rPr>
              <a:t>st</a:t>
            </a:r>
            <a:r>
              <a:rPr lang="en-US" sz="1100" b="1">
                <a:solidFill>
                  <a:srgbClr val="000000"/>
                </a:solidFill>
              </a:rPr>
              <a:t> day</a:t>
            </a:r>
          </a:p>
          <a:p>
            <a:pPr algn="ctr"/>
            <a:r>
              <a:rPr lang="en-US" sz="1100" b="1">
                <a:solidFill>
                  <a:srgbClr val="000000"/>
                </a:solidFill>
              </a:rPr>
              <a:t>of School</a:t>
            </a:r>
          </a:p>
        </p:txBody>
      </p:sp>
      <p:sp>
        <p:nvSpPr>
          <p:cNvPr id="10" name="Rectangle 9">
            <a:extLst>
              <a:ext uri="{FF2B5EF4-FFF2-40B4-BE49-F238E27FC236}">
                <a16:creationId xmlns:a16="http://schemas.microsoft.com/office/drawing/2014/main" id="{A769F033-2808-B313-E6E4-C333EAF7E9A5}"/>
              </a:ext>
            </a:extLst>
          </p:cNvPr>
          <p:cNvSpPr/>
          <p:nvPr/>
        </p:nvSpPr>
        <p:spPr>
          <a:xfrm>
            <a:off x="4388249" y="3314700"/>
            <a:ext cx="3724144" cy="1179517"/>
          </a:xfrm>
          <a:prstGeom prst="rect">
            <a:avLst/>
          </a:prstGeom>
          <a:solidFill>
            <a:srgbClr val="FFFF00">
              <a:alpha val="25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3" name="TextBox 12">
            <a:extLst>
              <a:ext uri="{FF2B5EF4-FFF2-40B4-BE49-F238E27FC236}">
                <a16:creationId xmlns:a16="http://schemas.microsoft.com/office/drawing/2014/main" id="{43D16C23-00E1-B024-B979-82134404EC9B}"/>
              </a:ext>
            </a:extLst>
          </p:cNvPr>
          <p:cNvSpPr txBox="1"/>
          <p:nvPr/>
        </p:nvSpPr>
        <p:spPr>
          <a:xfrm>
            <a:off x="3640430" y="456425"/>
            <a:ext cx="4636394" cy="2246769"/>
          </a:xfrm>
          <a:prstGeom prst="rect">
            <a:avLst/>
          </a:prstGeom>
          <a:noFill/>
        </p:spPr>
        <p:txBody>
          <a:bodyPr wrap="square">
            <a:spAutoFit/>
          </a:bodyPr>
          <a:lstStyle/>
          <a:p>
            <a:pPr algn="ctr"/>
            <a:r>
              <a:rPr lang="en-US" sz="2800">
                <a:solidFill>
                  <a:srgbClr val="000000"/>
                </a:solidFill>
                <a:effectLst>
                  <a:outerShdw blurRad="38100" dist="38100" dir="2700000" algn="tl">
                    <a:srgbClr val="000000">
                      <a:alpha val="43137"/>
                    </a:srgbClr>
                  </a:outerShdw>
                </a:effectLst>
              </a:rPr>
              <a:t>If your program starts</a:t>
            </a:r>
          </a:p>
          <a:p>
            <a:pPr algn="ctr"/>
            <a:r>
              <a:rPr lang="en-US" sz="2800">
                <a:solidFill>
                  <a:srgbClr val="000000"/>
                </a:solidFill>
                <a:effectLst>
                  <a:outerShdw blurRad="38100" dist="38100" dir="2700000" algn="tl">
                    <a:srgbClr val="000000">
                      <a:alpha val="43137"/>
                    </a:srgbClr>
                  </a:outerShdw>
                </a:effectLst>
              </a:rPr>
              <a:t>During </a:t>
            </a:r>
            <a:r>
              <a:rPr lang="en-US" sz="2800">
                <a:solidFill>
                  <a:srgbClr val="000000"/>
                </a:solidFill>
                <a:effectLst>
                  <a:outerShdw blurRad="38100" dist="38100" dir="2700000" algn="tl">
                    <a:srgbClr val="000000">
                      <a:alpha val="43137"/>
                    </a:srgbClr>
                  </a:outerShdw>
                </a:effectLst>
                <a:highlight>
                  <a:srgbClr val="FFFF00"/>
                </a:highlight>
              </a:rPr>
              <a:t>July 28-August 1st </a:t>
            </a:r>
            <a:r>
              <a:rPr lang="en-US" sz="2800" b="1">
                <a:solidFill>
                  <a:srgbClr val="000000"/>
                </a:solidFill>
                <a:effectLst>
                  <a:outerShdw blurRad="38100" dist="38100" dir="2700000" algn="tl">
                    <a:srgbClr val="000000">
                      <a:alpha val="43137"/>
                    </a:srgbClr>
                  </a:outerShdw>
                </a:effectLst>
                <a:highlight>
                  <a:srgbClr val="FFFF00"/>
                </a:highlight>
              </a:rPr>
              <a:t>or</a:t>
            </a:r>
            <a:r>
              <a:rPr lang="en-US" sz="2800">
                <a:solidFill>
                  <a:srgbClr val="000000"/>
                </a:solidFill>
                <a:effectLst>
                  <a:outerShdw blurRad="38100" dist="38100" dir="2700000" algn="tl">
                    <a:srgbClr val="000000">
                      <a:alpha val="43137"/>
                    </a:srgbClr>
                  </a:outerShdw>
                </a:effectLst>
                <a:highlight>
                  <a:srgbClr val="FFFF00"/>
                </a:highlight>
              </a:rPr>
              <a:t>  		  August 4th- August 8th</a:t>
            </a:r>
          </a:p>
          <a:p>
            <a:pPr algn="ctr"/>
            <a:r>
              <a:rPr lang="en-US" sz="2800">
                <a:solidFill>
                  <a:srgbClr val="000000"/>
                </a:solidFill>
                <a:effectLst>
                  <a:outerShdw blurRad="38100" dist="38100" dir="2700000" algn="tl">
                    <a:srgbClr val="000000">
                      <a:alpha val="43137"/>
                    </a:srgbClr>
                  </a:outerShdw>
                </a:effectLst>
              </a:rPr>
              <a:t>Add items for early start year sites to vendor shopping list. </a:t>
            </a:r>
          </a:p>
        </p:txBody>
      </p:sp>
    </p:spTree>
    <p:extLst>
      <p:ext uri="{BB962C8B-B14F-4D97-AF65-F5344CB8AC3E}">
        <p14:creationId xmlns:p14="http://schemas.microsoft.com/office/powerpoint/2010/main" val="579395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97DCDF"/>
        </a:solidFill>
        <a:effectLst/>
      </p:bgPr>
    </p:bg>
    <p:spTree>
      <p:nvGrpSpPr>
        <p:cNvPr id="1" name=""/>
        <p:cNvGrpSpPr/>
        <p:nvPr/>
      </p:nvGrpSpPr>
      <p:grpSpPr>
        <a:xfrm>
          <a:off x="0" y="0"/>
          <a:ext cx="0" cy="0"/>
          <a:chOff x="0" y="0"/>
          <a:chExt cx="0" cy="0"/>
        </a:xfrm>
      </p:grpSpPr>
      <p:pic>
        <p:nvPicPr>
          <p:cNvPr id="2" name="DJ Jazzy Jeff &amp; The Fresh Prince - Summertime (Lyrics)">
            <a:hlinkClick r:id="" action="ppaction://media"/>
            <a:extLst>
              <a:ext uri="{FF2B5EF4-FFF2-40B4-BE49-F238E27FC236}">
                <a16:creationId xmlns:a16="http://schemas.microsoft.com/office/drawing/2014/main" id="{CDE87DAA-9956-303E-3335-5C48D14E7E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92696" y="-1617997"/>
            <a:ext cx="609600" cy="609600"/>
          </a:xfrm>
          <a:prstGeom prst="rect">
            <a:avLst/>
          </a:prstGeom>
        </p:spPr>
      </p:pic>
      <p:pic>
        <p:nvPicPr>
          <p:cNvPr id="10246" name="Picture 6" descr="Question-mark GIFs - Get the best GIF on GIPHY">
            <a:extLst>
              <a:ext uri="{FF2B5EF4-FFF2-40B4-BE49-F238E27FC236}">
                <a16:creationId xmlns:a16="http://schemas.microsoft.com/office/drawing/2014/main" id="{9814B049-D419-A3BB-20EE-C3E9FB23B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877132"/>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69BCFB96-5299-508D-95A0-DAA9C0111E86}"/>
              </a:ext>
            </a:extLst>
          </p:cNvPr>
          <p:cNvPicPr>
            <a:picLocks noChangeAspect="1"/>
          </p:cNvPicPr>
          <p:nvPr/>
        </p:nvPicPr>
        <p:blipFill>
          <a:blip r:embed="rId7"/>
          <a:stretch>
            <a:fillRect/>
          </a:stretch>
        </p:blipFill>
        <p:spPr>
          <a:xfrm>
            <a:off x="6376425" y="6380263"/>
            <a:ext cx="2740638" cy="468666"/>
          </a:xfrm>
          <a:prstGeom prst="rect">
            <a:avLst/>
          </a:prstGeom>
          <a:ln>
            <a:noFill/>
          </a:ln>
        </p:spPr>
      </p:pic>
      <p:sp>
        <p:nvSpPr>
          <p:cNvPr id="7" name="TextBox 6">
            <a:extLst>
              <a:ext uri="{FF2B5EF4-FFF2-40B4-BE49-F238E27FC236}">
                <a16:creationId xmlns:a16="http://schemas.microsoft.com/office/drawing/2014/main" id="{43F170EA-30F5-C242-A36B-49DFDCB4EB0B}"/>
              </a:ext>
            </a:extLst>
          </p:cNvPr>
          <p:cNvSpPr txBox="1"/>
          <p:nvPr/>
        </p:nvSpPr>
        <p:spPr>
          <a:xfrm>
            <a:off x="0" y="5063319"/>
            <a:ext cx="9144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Amasis MT Pro Black" panose="02040A04050005020304" pitchFamily="18" charset="0"/>
                <a:ea typeface="+mn-ea"/>
                <a:cs typeface="+mn-cs"/>
              </a:rPr>
              <a:t>Any Questions?</a:t>
            </a:r>
          </a:p>
        </p:txBody>
      </p:sp>
      <p:sp>
        <p:nvSpPr>
          <p:cNvPr id="8" name="TextBox 7">
            <a:extLst>
              <a:ext uri="{FF2B5EF4-FFF2-40B4-BE49-F238E27FC236}">
                <a16:creationId xmlns:a16="http://schemas.microsoft.com/office/drawing/2014/main" id="{D3922571-12AA-9DEC-8EE9-3D88DA6F9749}"/>
              </a:ext>
            </a:extLst>
          </p:cNvPr>
          <p:cNvSpPr txBox="1"/>
          <p:nvPr/>
        </p:nvSpPr>
        <p:spPr>
          <a:xfrm>
            <a:off x="-18833" y="1069074"/>
            <a:ext cx="9144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Amasis MT Pro Black" panose="02040A04050005020304" pitchFamily="18" charset="0"/>
                <a:ea typeface="+mn-ea"/>
                <a:cs typeface="+mn-cs"/>
              </a:rPr>
              <a:t>Thank you </a:t>
            </a:r>
          </a:p>
        </p:txBody>
      </p:sp>
    </p:spTree>
    <p:extLst>
      <p:ext uri="{BB962C8B-B14F-4D97-AF65-F5344CB8AC3E}">
        <p14:creationId xmlns:p14="http://schemas.microsoft.com/office/powerpoint/2010/main" val="3944884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3421" y="1229387"/>
            <a:ext cx="8670635" cy="5060732"/>
          </a:xfrm>
        </p:spPr>
        <p:txBody>
          <a:bodyPr/>
          <a:lstStyle/>
          <a:p>
            <a:pPr marL="0" marR="0" lvl="0" indent="0">
              <a:spcBef>
                <a:spcPts val="0"/>
              </a:spcBef>
              <a:spcAft>
                <a:spcPts val="0"/>
              </a:spcAft>
              <a:buNone/>
              <a:tabLst>
                <a:tab pos="0" algn="l"/>
                <a:tab pos="457200" algn="l"/>
                <a:tab pos="845820" algn="l"/>
                <a:tab pos="1074420" algn="l"/>
                <a:tab pos="1280160" algn="l"/>
                <a:tab pos="1828800" algn="l"/>
              </a:tabLst>
            </a:pPr>
            <a:r>
              <a:rPr lang="en-US" sz="2400">
                <a:solidFill>
                  <a:srgbClr val="000000"/>
                </a:solidFill>
                <a:effectLst/>
                <a:latin typeface="Calibri" panose="020F0502020204030204" pitchFamily="34" charset="0"/>
                <a:ea typeface="Times New Roman" panose="02020603050405020304" pitchFamily="18" charset="0"/>
              </a:rPr>
              <a:t>All Summer Sites will login to OneSource using </a:t>
            </a:r>
            <a:r>
              <a:rPr lang="en-US" sz="2400" b="1">
                <a:solidFill>
                  <a:srgbClr val="000000"/>
                </a:solidFill>
                <a:effectLst/>
                <a:latin typeface="Calibri" panose="020F0502020204030204" pitchFamily="34" charset="0"/>
                <a:ea typeface="Times New Roman" panose="02020603050405020304" pitchFamily="18" charset="0"/>
              </a:rPr>
              <a:t>Main </a:t>
            </a:r>
            <a:r>
              <a:rPr lang="en-US" sz="2400">
                <a:solidFill>
                  <a:srgbClr val="000000"/>
                </a:solidFill>
                <a:effectLst/>
                <a:latin typeface="Calibri" panose="020F0502020204030204" pitchFamily="34" charset="0"/>
                <a:ea typeface="Times New Roman" panose="02020603050405020304" pitchFamily="18" charset="0"/>
              </a:rPr>
              <a:t>Site.</a:t>
            </a:r>
            <a:endParaRPr lang="en-US" sz="2400">
              <a:solidFill>
                <a:srgbClr val="000000"/>
              </a:solidFill>
              <a:effectLst/>
              <a:latin typeface="Times New Roman" panose="02020603050405020304" pitchFamily="18" charset="0"/>
              <a:ea typeface="Times New Roman" panose="02020603050405020304" pitchFamily="18" charset="0"/>
            </a:endParaRPr>
          </a:p>
          <a:p>
            <a:pPr marR="0" lvl="0">
              <a:spcBef>
                <a:spcPts val="0"/>
              </a:spcBef>
              <a:spcAft>
                <a:spcPts val="0"/>
              </a:spcAft>
              <a:buFont typeface="Wingdings" panose="05000000000000000000" pitchFamily="2" charset="2"/>
              <a:buChar char="Ø"/>
              <a:tabLst>
                <a:tab pos="0" algn="l"/>
                <a:tab pos="457200" algn="l"/>
                <a:tab pos="845820" algn="l"/>
                <a:tab pos="1074420" algn="l"/>
                <a:tab pos="1280160" algn="l"/>
                <a:tab pos="1828800" algn="l"/>
              </a:tabLst>
            </a:pPr>
            <a:r>
              <a:rPr lang="en-US" sz="2200">
                <a:solidFill>
                  <a:srgbClr val="000000"/>
                </a:solidFill>
                <a:effectLst/>
                <a:latin typeface="Calibri"/>
                <a:ea typeface="Times New Roman" panose="02020603050405020304" pitchFamily="18" charset="0"/>
                <a:cs typeface="Calibri"/>
              </a:rPr>
              <a:t>Summer orders will be placed using the </a:t>
            </a:r>
            <a:r>
              <a:rPr lang="en-US" sz="2200" b="1">
                <a:solidFill>
                  <a:srgbClr val="000000"/>
                </a:solidFill>
                <a:effectLst/>
                <a:latin typeface="Calibri"/>
                <a:ea typeface="Times New Roman" panose="02020603050405020304" pitchFamily="18" charset="0"/>
                <a:cs typeface="Calibri"/>
              </a:rPr>
              <a:t>Main </a:t>
            </a:r>
            <a:r>
              <a:rPr lang="en-US" sz="2200">
                <a:solidFill>
                  <a:srgbClr val="000000"/>
                </a:solidFill>
                <a:effectLst/>
                <a:latin typeface="Calibri"/>
                <a:ea typeface="Times New Roman" panose="02020603050405020304" pitchFamily="18" charset="0"/>
                <a:cs typeface="Calibri"/>
              </a:rPr>
              <a:t>site name</a:t>
            </a:r>
          </a:p>
          <a:p>
            <a:pPr marL="0" indent="342900">
              <a:spcBef>
                <a:spcPts val="0"/>
              </a:spcBef>
              <a:spcAft>
                <a:spcPts val="0"/>
              </a:spcAft>
              <a:buNone/>
              <a:tabLst>
                <a:tab pos="0" algn="l"/>
                <a:tab pos="457200" algn="l"/>
                <a:tab pos="845820" algn="l"/>
                <a:tab pos="1074420" algn="l"/>
                <a:tab pos="1280160" algn="l"/>
                <a:tab pos="1828800" algn="l"/>
              </a:tabLst>
            </a:pPr>
            <a:r>
              <a:rPr lang="en-US" sz="2200">
                <a:solidFill>
                  <a:srgbClr val="000000"/>
                </a:solidFill>
                <a:latin typeface="Calibri"/>
                <a:ea typeface="Times New Roman" panose="02020603050405020304" pitchFamily="18" charset="0"/>
                <a:cs typeface="Calibri"/>
              </a:rPr>
              <a:t> All</a:t>
            </a:r>
            <a:r>
              <a:rPr lang="en-US" sz="2200">
                <a:solidFill>
                  <a:srgbClr val="000000"/>
                </a:solidFill>
                <a:effectLst/>
                <a:latin typeface="Calibri"/>
                <a:ea typeface="Times New Roman" panose="02020603050405020304" pitchFamily="18" charset="0"/>
                <a:cs typeface="Calibri"/>
              </a:rPr>
              <a:t> sites including</a:t>
            </a:r>
            <a:r>
              <a:rPr lang="en-US" sz="2200">
                <a:solidFill>
                  <a:srgbClr val="000000"/>
                </a:solidFill>
                <a:latin typeface="Calibri"/>
                <a:ea typeface="Times New Roman" panose="02020603050405020304" pitchFamily="18" charset="0"/>
                <a:cs typeface="Calibri"/>
              </a:rPr>
              <a:t>; SSO, NSL</a:t>
            </a:r>
            <a:r>
              <a:rPr lang="en-US" sz="2200">
                <a:solidFill>
                  <a:srgbClr val="000000"/>
                </a:solidFill>
                <a:effectLst/>
                <a:latin typeface="Calibri"/>
                <a:ea typeface="Times New Roman" panose="02020603050405020304" pitchFamily="18" charset="0"/>
                <a:cs typeface="Calibri"/>
              </a:rPr>
              <a:t> &amp; </a:t>
            </a:r>
            <a:r>
              <a:rPr lang="en-US" sz="2200">
                <a:solidFill>
                  <a:srgbClr val="000000"/>
                </a:solidFill>
                <a:latin typeface="Calibri"/>
                <a:ea typeface="Times New Roman" panose="02020603050405020304" pitchFamily="18" charset="0"/>
                <a:cs typeface="Calibri"/>
              </a:rPr>
              <a:t>EEC</a:t>
            </a:r>
          </a:p>
          <a:p>
            <a:pPr>
              <a:spcBef>
                <a:spcPts val="0"/>
              </a:spcBef>
              <a:spcAft>
                <a:spcPts val="0"/>
              </a:spcAft>
              <a:buFont typeface="Wingdings" panose="05000000000000000000" pitchFamily="2" charset="2"/>
              <a:buChar char="Ø"/>
              <a:tabLst>
                <a:tab pos="0" algn="l"/>
                <a:tab pos="457200" algn="l"/>
                <a:tab pos="845820" algn="l"/>
                <a:tab pos="1074420" algn="l"/>
                <a:tab pos="1280160" algn="l"/>
                <a:tab pos="1828800" algn="l"/>
              </a:tabLst>
            </a:pPr>
            <a:r>
              <a:rPr lang="en-US" sz="2200">
                <a:solidFill>
                  <a:srgbClr val="000000"/>
                </a:solidFill>
                <a:latin typeface="Calibri"/>
                <a:ea typeface="Times New Roman" panose="02020603050405020304" pitchFamily="18" charset="0"/>
                <a:cs typeface="Calibri"/>
              </a:rPr>
              <a:t>Summer</a:t>
            </a:r>
            <a:r>
              <a:rPr lang="en-US" sz="2200">
                <a:solidFill>
                  <a:srgbClr val="000000"/>
                </a:solidFill>
                <a:effectLst/>
                <a:latin typeface="Calibri"/>
                <a:ea typeface="Times New Roman" panose="02020603050405020304" pitchFamily="18" charset="0"/>
                <a:cs typeface="Calibri"/>
              </a:rPr>
              <a:t> menu plans </a:t>
            </a:r>
            <a:r>
              <a:rPr lang="en-US" sz="2200">
                <a:solidFill>
                  <a:srgbClr val="000000"/>
                </a:solidFill>
                <a:latin typeface="Calibri"/>
                <a:ea typeface="Times New Roman" panose="02020603050405020304" pitchFamily="18" charset="0"/>
                <a:cs typeface="Calibri"/>
              </a:rPr>
              <a:t>available in May 2025</a:t>
            </a:r>
            <a:endParaRPr lang="en-US" sz="2200">
              <a:solidFill>
                <a:srgbClr val="000000"/>
              </a:solidFill>
              <a:effectLst/>
              <a:latin typeface="Calibri"/>
              <a:ea typeface="Times New Roman" panose="02020603050405020304" pitchFamily="18" charset="0"/>
              <a:cs typeface="Calibri"/>
            </a:endParaRPr>
          </a:p>
          <a:p>
            <a:pPr marL="457200" lvl="1" indent="0">
              <a:buNone/>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0" indent="0">
              <a:buNone/>
            </a:pPr>
            <a:endParaRPr lang="en-US" sz="2400">
              <a:solidFill>
                <a:srgbClr val="000000"/>
              </a:solidFill>
            </a:endParaRPr>
          </a:p>
          <a:p>
            <a:pPr marL="0" indent="0">
              <a:buNone/>
            </a:pPr>
            <a:r>
              <a:rPr lang="en-US" sz="2400">
                <a:solidFill>
                  <a:srgbClr val="000000"/>
                </a:solidFill>
              </a:rPr>
              <a:t>				</a:t>
            </a:r>
          </a:p>
        </p:txBody>
      </p:sp>
      <p:grpSp>
        <p:nvGrpSpPr>
          <p:cNvPr id="10" name="Group 9">
            <a:extLst>
              <a:ext uri="{FF2B5EF4-FFF2-40B4-BE49-F238E27FC236}">
                <a16:creationId xmlns:a16="http://schemas.microsoft.com/office/drawing/2014/main" id="{9D914AC1-E85E-451E-CE48-000ACA8C50A1}"/>
              </a:ext>
            </a:extLst>
          </p:cNvPr>
          <p:cNvGrpSpPr/>
          <p:nvPr/>
        </p:nvGrpSpPr>
        <p:grpSpPr>
          <a:xfrm>
            <a:off x="1" y="6380263"/>
            <a:ext cx="9117062" cy="487262"/>
            <a:chOff x="28575" y="6370738"/>
            <a:chExt cx="9088487" cy="487262"/>
          </a:xfrm>
        </p:grpSpPr>
        <p:pic>
          <p:nvPicPr>
            <p:cNvPr id="11" name="Picture 10" descr="Logo&#10;&#10;Description automatically generated">
              <a:extLst>
                <a:ext uri="{FF2B5EF4-FFF2-40B4-BE49-F238E27FC236}">
                  <a16:creationId xmlns:a16="http://schemas.microsoft.com/office/drawing/2014/main" id="{68438EAD-C46B-CD50-C503-5C73088D9C76}"/>
                </a:ext>
              </a:extLst>
            </p:cNvPr>
            <p:cNvPicPr>
              <a:picLocks noChangeAspect="1"/>
            </p:cNvPicPr>
            <p:nvPr/>
          </p:nvPicPr>
          <p:blipFill>
            <a:blip r:embed="rId4"/>
            <a:stretch>
              <a:fillRect/>
            </a:stretch>
          </p:blipFill>
          <p:spPr>
            <a:xfrm>
              <a:off x="6385014" y="6370738"/>
              <a:ext cx="2732048" cy="468666"/>
            </a:xfrm>
            <a:prstGeom prst="rect">
              <a:avLst/>
            </a:prstGeom>
            <a:ln>
              <a:noFill/>
            </a:ln>
          </p:spPr>
        </p:pic>
        <p:sp>
          <p:nvSpPr>
            <p:cNvPr id="12" name="Rectangle 11">
              <a:extLst>
                <a:ext uri="{FF2B5EF4-FFF2-40B4-BE49-F238E27FC236}">
                  <a16:creationId xmlns:a16="http://schemas.microsoft.com/office/drawing/2014/main" id="{71FD8CF7-7F0D-38D9-8D30-7637DD045FE5}"/>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5">
            <a:alphaModFix amt="35000"/>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2" y="409576"/>
            <a:ext cx="9140442"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Summer Program Main Site</a:t>
            </a:r>
          </a:p>
        </p:txBody>
      </p:sp>
      <p:pic>
        <p:nvPicPr>
          <p:cNvPr id="4" name="Picture 3">
            <a:extLst>
              <a:ext uri="{FF2B5EF4-FFF2-40B4-BE49-F238E27FC236}">
                <a16:creationId xmlns:a16="http://schemas.microsoft.com/office/drawing/2014/main" id="{9690AD6A-CDF6-FCF5-BE9A-26B98EF1C06F}"/>
              </a:ext>
            </a:extLst>
          </p:cNvPr>
          <p:cNvPicPr>
            <a:picLocks noChangeAspect="1"/>
          </p:cNvPicPr>
          <p:nvPr/>
        </p:nvPicPr>
        <p:blipFill rotWithShape="1">
          <a:blip r:embed="rId7"/>
          <a:srcRect l="8181" t="6877" r="24711" b="22706"/>
          <a:stretch/>
        </p:blipFill>
        <p:spPr>
          <a:xfrm>
            <a:off x="1039288" y="3242004"/>
            <a:ext cx="3955019" cy="3119456"/>
          </a:xfrm>
          <a:prstGeom prst="rect">
            <a:avLst/>
          </a:prstGeom>
        </p:spPr>
      </p:pic>
      <p:cxnSp>
        <p:nvCxnSpPr>
          <p:cNvPr id="8" name="Straight Arrow Connector 7">
            <a:extLst>
              <a:ext uri="{FF2B5EF4-FFF2-40B4-BE49-F238E27FC236}">
                <a16:creationId xmlns:a16="http://schemas.microsoft.com/office/drawing/2014/main" id="{0192BB0D-3087-3A6F-D09A-7CC8FD89BCFF}"/>
              </a:ext>
            </a:extLst>
          </p:cNvPr>
          <p:cNvCxnSpPr>
            <a:cxnSpLocks/>
          </p:cNvCxnSpPr>
          <p:nvPr/>
        </p:nvCxnSpPr>
        <p:spPr>
          <a:xfrm flipH="1">
            <a:off x="3898232" y="4377281"/>
            <a:ext cx="2403692" cy="620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Rectangle: Rounded Corners 4">
            <a:extLst>
              <a:ext uri="{FF2B5EF4-FFF2-40B4-BE49-F238E27FC236}">
                <a16:creationId xmlns:a16="http://schemas.microsoft.com/office/drawing/2014/main" id="{F4F85BC1-6EE2-BA86-99F1-3AA0014F4CEF}"/>
              </a:ext>
            </a:extLst>
          </p:cNvPr>
          <p:cNvSpPr/>
          <p:nvPr/>
        </p:nvSpPr>
        <p:spPr>
          <a:xfrm>
            <a:off x="5937662" y="3759753"/>
            <a:ext cx="2947135" cy="1459831"/>
          </a:xfrm>
          <a:prstGeom prst="roundRect">
            <a:avLst/>
          </a:prstGeom>
          <a:solidFill>
            <a:srgbClr val="2136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8BA7CF94-6912-2420-3F44-382D2D179E2D}"/>
              </a:ext>
            </a:extLst>
          </p:cNvPr>
          <p:cNvSpPr txBox="1"/>
          <p:nvPr/>
        </p:nvSpPr>
        <p:spPr>
          <a:xfrm>
            <a:off x="6161324" y="4074169"/>
            <a:ext cx="317084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On the drop-down, select the Main site</a:t>
            </a:r>
          </a:p>
        </p:txBody>
      </p:sp>
    </p:spTree>
    <p:extLst>
      <p:ext uri="{BB962C8B-B14F-4D97-AF65-F5344CB8AC3E}">
        <p14:creationId xmlns:p14="http://schemas.microsoft.com/office/powerpoint/2010/main" val="293119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3422" y="1229387"/>
            <a:ext cx="8764204" cy="5060732"/>
          </a:xfrm>
        </p:spPr>
        <p:txBody>
          <a:bodyPr/>
          <a:lstStyle/>
          <a:p>
            <a:pPr marL="0" marR="0" lvl="0" indent="0">
              <a:spcBef>
                <a:spcPts val="0"/>
              </a:spcBef>
              <a:spcAft>
                <a:spcPts val="0"/>
              </a:spcAft>
              <a:buNone/>
              <a:tabLst>
                <a:tab pos="0" algn="l"/>
                <a:tab pos="457200" algn="l"/>
                <a:tab pos="845820" algn="l"/>
                <a:tab pos="1074420" algn="l"/>
                <a:tab pos="1280160" algn="l"/>
                <a:tab pos="1828800" algn="l"/>
              </a:tabLst>
            </a:pPr>
            <a:r>
              <a:rPr lang="en-US" sz="2400">
                <a:solidFill>
                  <a:srgbClr val="000000"/>
                </a:solidFill>
                <a:effectLst/>
                <a:latin typeface="Calibri" panose="020F0502020204030204" pitchFamily="34" charset="0"/>
                <a:ea typeface="Times New Roman" panose="02020603050405020304" pitchFamily="18" charset="0"/>
              </a:rPr>
              <a:t>The on-site Manager doing the ordering must know what programs are being offered at the school and follow the EZ Steps instructions for the programs offered at your site.</a:t>
            </a:r>
          </a:p>
          <a:p>
            <a:pPr>
              <a:spcBef>
                <a:spcPts val="0"/>
              </a:spcBef>
              <a:spcAft>
                <a:spcPts val="0"/>
              </a:spcAft>
              <a:buFont typeface="Wingdings" panose="05000000000000000000" pitchFamily="2" charset="2"/>
              <a:buChar char="Ø"/>
            </a:pPr>
            <a:r>
              <a:rPr lang="en-US" sz="2200">
                <a:solidFill>
                  <a:srgbClr val="000000"/>
                </a:solidFill>
                <a:effectLst/>
                <a:latin typeface="Calibri"/>
                <a:ea typeface="Times New Roman" panose="02020603050405020304" pitchFamily="18" charset="0"/>
                <a:cs typeface="Calibri"/>
              </a:rPr>
              <a:t>If </a:t>
            </a:r>
            <a:r>
              <a:rPr lang="en-US" sz="2200">
                <a:solidFill>
                  <a:srgbClr val="000000"/>
                </a:solidFill>
                <a:latin typeface="Calibri"/>
                <a:ea typeface="Times New Roman" panose="02020603050405020304" pitchFamily="18" charset="0"/>
                <a:cs typeface="Calibri"/>
              </a:rPr>
              <a:t>the</a:t>
            </a:r>
            <a:r>
              <a:rPr lang="en-US" sz="2200">
                <a:solidFill>
                  <a:srgbClr val="000000"/>
                </a:solidFill>
                <a:effectLst/>
                <a:latin typeface="Calibri"/>
                <a:ea typeface="Times New Roman" panose="02020603050405020304" pitchFamily="18" charset="0"/>
                <a:cs typeface="Calibri"/>
              </a:rPr>
              <a:t> </a:t>
            </a:r>
            <a:r>
              <a:rPr lang="en-US" sz="2200">
                <a:solidFill>
                  <a:srgbClr val="000000"/>
                </a:solidFill>
                <a:latin typeface="Calibri"/>
                <a:ea typeface="Times New Roman" panose="02020603050405020304" pitchFamily="18" charset="0"/>
                <a:cs typeface="Calibri"/>
              </a:rPr>
              <a:t>site</a:t>
            </a:r>
            <a:r>
              <a:rPr lang="en-US" sz="2200">
                <a:solidFill>
                  <a:srgbClr val="000000"/>
                </a:solidFill>
                <a:effectLst/>
                <a:latin typeface="Calibri"/>
                <a:ea typeface="Times New Roman" panose="02020603050405020304" pitchFamily="18" charset="0"/>
                <a:cs typeface="Calibri"/>
              </a:rPr>
              <a:t> has multiple summer programs,</a:t>
            </a:r>
            <a:r>
              <a:rPr lang="en-US" sz="2200">
                <a:solidFill>
                  <a:srgbClr val="000000"/>
                </a:solidFill>
                <a:latin typeface="Calibri"/>
                <a:ea typeface="Times New Roman" panose="02020603050405020304" pitchFamily="18" charset="0"/>
                <a:cs typeface="Calibri"/>
              </a:rPr>
              <a:t> </a:t>
            </a:r>
            <a:r>
              <a:rPr lang="en-US" sz="2200">
                <a:solidFill>
                  <a:srgbClr val="000000"/>
                </a:solidFill>
                <a:effectLst/>
                <a:latin typeface="Calibri"/>
                <a:ea typeface="Times New Roman" panose="02020603050405020304" pitchFamily="18" charset="0"/>
                <a:cs typeface="Calibri"/>
              </a:rPr>
              <a:t>follow the procedures (EZ-Steps/</a:t>
            </a:r>
            <a:r>
              <a:rPr lang="en-US" sz="2200">
                <a:solidFill>
                  <a:srgbClr val="000000"/>
                </a:solidFill>
                <a:latin typeface="Calibri"/>
                <a:ea typeface="Times New Roman" panose="02020603050405020304" pitchFamily="18" charset="0"/>
                <a:cs typeface="Calibri"/>
              </a:rPr>
              <a:t>shopping</a:t>
            </a:r>
            <a:r>
              <a:rPr lang="en-US" sz="2200">
                <a:solidFill>
                  <a:srgbClr val="000000"/>
                </a:solidFill>
                <a:effectLst/>
                <a:latin typeface="Calibri"/>
                <a:ea typeface="Times New Roman" panose="02020603050405020304" pitchFamily="18" charset="0"/>
                <a:cs typeface="Calibri"/>
              </a:rPr>
              <a:t> list, etc.) for the program that has the earliest start date</a:t>
            </a:r>
          </a:p>
          <a:p>
            <a:pPr>
              <a:spcBef>
                <a:spcPts val="0"/>
              </a:spcBef>
              <a:spcAft>
                <a:spcPts val="0"/>
              </a:spcAft>
              <a:buFont typeface="Wingdings" panose="05000000000000000000" pitchFamily="2" charset="2"/>
              <a:buChar char="Ø"/>
              <a:tabLst>
                <a:tab pos="0" algn="l"/>
                <a:tab pos="457200" algn="l"/>
                <a:tab pos="845820" algn="l"/>
                <a:tab pos="1074420" algn="l"/>
                <a:tab pos="1280160" algn="l"/>
                <a:tab pos="1828800" algn="l"/>
              </a:tabLst>
            </a:pPr>
            <a:r>
              <a:rPr lang="en-US" sz="2200">
                <a:solidFill>
                  <a:srgbClr val="000000"/>
                </a:solidFill>
                <a:effectLst/>
                <a:latin typeface="Calibri"/>
                <a:ea typeface="Times New Roman" panose="02020603050405020304" pitchFamily="18" charset="0"/>
                <a:cs typeface="Calibri"/>
              </a:rPr>
              <a:t>Delivery will be the same as the regular school year</a:t>
            </a:r>
          </a:p>
          <a:p>
            <a:pPr>
              <a:spcBef>
                <a:spcPts val="0"/>
              </a:spcBef>
              <a:spcAft>
                <a:spcPts val="0"/>
              </a:spcAft>
              <a:buFont typeface="Wingdings" panose="05000000000000000000" pitchFamily="2" charset="2"/>
              <a:buChar char="Ø"/>
              <a:tabLst>
                <a:tab pos="0" algn="l"/>
                <a:tab pos="457200" algn="l"/>
                <a:tab pos="845820" algn="l"/>
                <a:tab pos="1074420" algn="l"/>
                <a:tab pos="1280160" algn="l"/>
                <a:tab pos="1828800" algn="l"/>
              </a:tabLst>
            </a:pPr>
            <a:r>
              <a:rPr lang="en-US" sz="2200">
                <a:solidFill>
                  <a:srgbClr val="000000"/>
                </a:solidFill>
                <a:effectLst/>
                <a:latin typeface="Calibri"/>
                <a:ea typeface="Times New Roman" panose="02020603050405020304" pitchFamily="18" charset="0"/>
                <a:cs typeface="Calibri"/>
              </a:rPr>
              <a:t>Delivery window of 7:00 AM – 1:00 PM</a:t>
            </a:r>
          </a:p>
          <a:p>
            <a:pPr>
              <a:spcBef>
                <a:spcPts val="0"/>
              </a:spcBef>
              <a:spcAft>
                <a:spcPts val="0"/>
              </a:spcAft>
              <a:buFont typeface="Wingdings" panose="05000000000000000000" pitchFamily="2" charset="2"/>
              <a:buChar char="Ø"/>
              <a:tabLst>
                <a:tab pos="0" algn="l"/>
                <a:tab pos="457200" algn="l"/>
                <a:tab pos="845820" algn="l"/>
                <a:tab pos="1074420" algn="l"/>
                <a:tab pos="1280160" algn="l"/>
                <a:tab pos="1828800" algn="l"/>
              </a:tabLst>
            </a:pPr>
            <a:r>
              <a:rPr lang="en-US" sz="2200">
                <a:solidFill>
                  <a:srgbClr val="000000"/>
                </a:solidFill>
                <a:effectLst/>
                <a:latin typeface="Calibri"/>
                <a:ea typeface="Times New Roman" panose="02020603050405020304" pitchFamily="18" charset="0"/>
                <a:cs typeface="Calibri"/>
              </a:rPr>
              <a:t>Sites serving </a:t>
            </a:r>
            <a:r>
              <a:rPr lang="en-US" sz="2200">
                <a:solidFill>
                  <a:srgbClr val="000000"/>
                </a:solidFill>
                <a:latin typeface="Calibri"/>
                <a:ea typeface="Times New Roman" panose="02020603050405020304" pitchFamily="18" charset="0"/>
                <a:cs typeface="Calibri"/>
              </a:rPr>
              <a:t>RAP, BTB and</a:t>
            </a:r>
            <a:r>
              <a:rPr lang="en-US" sz="2200">
                <a:solidFill>
                  <a:srgbClr val="000000"/>
                </a:solidFill>
                <a:effectLst/>
                <a:latin typeface="Calibri"/>
                <a:ea typeface="Times New Roman" panose="02020603050405020304" pitchFamily="18" charset="0"/>
                <a:cs typeface="Calibri"/>
              </a:rPr>
              <a:t> </a:t>
            </a:r>
            <a:r>
              <a:rPr lang="en-US" sz="2200">
                <a:solidFill>
                  <a:srgbClr val="000000"/>
                </a:solidFill>
                <a:latin typeface="Calibri"/>
                <a:ea typeface="Times New Roman" panose="02020603050405020304" pitchFamily="18" charset="0"/>
                <a:cs typeface="Calibri"/>
              </a:rPr>
              <a:t>LAB</a:t>
            </a:r>
            <a:r>
              <a:rPr lang="en-US" sz="2200">
                <a:solidFill>
                  <a:srgbClr val="000000"/>
                </a:solidFill>
                <a:effectLst/>
                <a:latin typeface="Calibri"/>
                <a:ea typeface="Times New Roman" panose="02020603050405020304" pitchFamily="18" charset="0"/>
                <a:cs typeface="Calibri"/>
              </a:rPr>
              <a:t> will include meal orders in E-Z Steps</a:t>
            </a:r>
          </a:p>
          <a:p>
            <a:pPr>
              <a:spcBef>
                <a:spcPts val="0"/>
              </a:spcBef>
              <a:spcAft>
                <a:spcPts val="0"/>
              </a:spcAft>
              <a:buFont typeface="Wingdings" panose="05000000000000000000" pitchFamily="2" charset="2"/>
              <a:buChar char="Ø"/>
              <a:tabLst>
                <a:tab pos="0" algn="l"/>
                <a:tab pos="845820" algn="l"/>
                <a:tab pos="1074420" algn="l"/>
                <a:tab pos="1280160" algn="l"/>
                <a:tab pos="1828800" algn="l"/>
              </a:tabLst>
            </a:pPr>
            <a:r>
              <a:rPr lang="en-US" sz="2200" u="sng">
                <a:solidFill>
                  <a:srgbClr val="000000"/>
                </a:solidFill>
                <a:effectLst/>
                <a:latin typeface="Calibri"/>
                <a:ea typeface="Times New Roman" panose="02020603050405020304" pitchFamily="18" charset="0"/>
                <a:cs typeface="Calibri"/>
              </a:rPr>
              <a:t>If a program starts after July 1, contact AFSS for order dates and vendors</a:t>
            </a: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457200" lvl="1" indent="0">
              <a:buNone/>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0" indent="0">
              <a:buNone/>
            </a:pPr>
            <a:endParaRPr lang="en-US" sz="2400">
              <a:solidFill>
                <a:srgbClr val="000000"/>
              </a:solidFill>
            </a:endParaRPr>
          </a:p>
          <a:p>
            <a:pPr marL="0" indent="0">
              <a:buNone/>
            </a:pPr>
            <a:r>
              <a:rPr lang="en-US" sz="2400">
                <a:solidFill>
                  <a:srgbClr val="000000"/>
                </a:solidFill>
              </a:rPr>
              <a:t>				</a:t>
            </a:r>
          </a:p>
        </p:txBody>
      </p:sp>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2" y="409576"/>
            <a:ext cx="9140442"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Summer Program Instructions </a:t>
            </a:r>
          </a:p>
        </p:txBody>
      </p:sp>
      <p:grpSp>
        <p:nvGrpSpPr>
          <p:cNvPr id="8" name="Group 7">
            <a:extLst>
              <a:ext uri="{FF2B5EF4-FFF2-40B4-BE49-F238E27FC236}">
                <a16:creationId xmlns:a16="http://schemas.microsoft.com/office/drawing/2014/main" id="{9CDA9D66-B880-B207-D9CA-5C1AFAA0E90E}"/>
              </a:ext>
            </a:extLst>
          </p:cNvPr>
          <p:cNvGrpSpPr/>
          <p:nvPr/>
        </p:nvGrpSpPr>
        <p:grpSpPr>
          <a:xfrm>
            <a:off x="1" y="6380263"/>
            <a:ext cx="9117062" cy="487262"/>
            <a:chOff x="28575" y="6370738"/>
            <a:chExt cx="9088487" cy="487262"/>
          </a:xfrm>
        </p:grpSpPr>
        <p:pic>
          <p:nvPicPr>
            <p:cNvPr id="14" name="Picture 13" descr="Logo&#10;&#10;Description automatically generated">
              <a:extLst>
                <a:ext uri="{FF2B5EF4-FFF2-40B4-BE49-F238E27FC236}">
                  <a16:creationId xmlns:a16="http://schemas.microsoft.com/office/drawing/2014/main" id="{7D965544-D4AB-5E93-5C4F-10633A22497C}"/>
                </a:ext>
              </a:extLst>
            </p:cNvPr>
            <p:cNvPicPr>
              <a:picLocks noChangeAspect="1"/>
            </p:cNvPicPr>
            <p:nvPr/>
          </p:nvPicPr>
          <p:blipFill>
            <a:blip r:embed="rId6"/>
            <a:stretch>
              <a:fillRect/>
            </a:stretch>
          </p:blipFill>
          <p:spPr>
            <a:xfrm>
              <a:off x="6385014" y="6370738"/>
              <a:ext cx="2732048" cy="468666"/>
            </a:xfrm>
            <a:prstGeom prst="rect">
              <a:avLst/>
            </a:prstGeom>
            <a:ln>
              <a:noFill/>
            </a:ln>
          </p:spPr>
        </p:pic>
        <p:sp>
          <p:nvSpPr>
            <p:cNvPr id="16" name="Rectangle 15">
              <a:extLst>
                <a:ext uri="{FF2B5EF4-FFF2-40B4-BE49-F238E27FC236}">
                  <a16:creationId xmlns:a16="http://schemas.microsoft.com/office/drawing/2014/main" id="{F34B494B-B537-3F38-3D46-FEC3F407D66B}"/>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Rectangle 16" hidden="1">
            <a:extLst>
              <a:ext uri="{FF2B5EF4-FFF2-40B4-BE49-F238E27FC236}">
                <a16:creationId xmlns:a16="http://schemas.microsoft.com/office/drawing/2014/main" id="{89084804-E583-5B9E-29EE-11FFC9D36FC4}"/>
              </a:ext>
            </a:extLst>
          </p:cNvPr>
          <p:cNvSpPr/>
          <p:nvPr/>
        </p:nvSpPr>
        <p:spPr>
          <a:xfrm>
            <a:off x="864553" y="4578793"/>
            <a:ext cx="7414894" cy="171132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le 3" hidden="1">
            <a:extLst>
              <a:ext uri="{FF2B5EF4-FFF2-40B4-BE49-F238E27FC236}">
                <a16:creationId xmlns:a16="http://schemas.microsoft.com/office/drawing/2014/main" id="{CFECB314-7C72-776A-E499-52801A41F236}"/>
              </a:ext>
            </a:extLst>
          </p:cNvPr>
          <p:cNvGraphicFramePr>
            <a:graphicFrameLocks noGrp="1"/>
          </p:cNvGraphicFramePr>
          <p:nvPr/>
        </p:nvGraphicFramePr>
        <p:xfrm>
          <a:off x="864553" y="4591151"/>
          <a:ext cx="7414895" cy="1711326"/>
        </p:xfrm>
        <a:graphic>
          <a:graphicData uri="http://schemas.openxmlformats.org/drawingml/2006/table">
            <a:tbl>
              <a:tblPr firstRow="1" firstCol="1" bandRow="1"/>
              <a:tblGrid>
                <a:gridCol w="1471295">
                  <a:extLst>
                    <a:ext uri="{9D8B030D-6E8A-4147-A177-3AD203B41FA5}">
                      <a16:colId xmlns:a16="http://schemas.microsoft.com/office/drawing/2014/main" val="4276987421"/>
                    </a:ext>
                  </a:extLst>
                </a:gridCol>
                <a:gridCol w="1543050">
                  <a:extLst>
                    <a:ext uri="{9D8B030D-6E8A-4147-A177-3AD203B41FA5}">
                      <a16:colId xmlns:a16="http://schemas.microsoft.com/office/drawing/2014/main" val="1720635472"/>
                    </a:ext>
                  </a:extLst>
                </a:gridCol>
                <a:gridCol w="1543050">
                  <a:extLst>
                    <a:ext uri="{9D8B030D-6E8A-4147-A177-3AD203B41FA5}">
                      <a16:colId xmlns:a16="http://schemas.microsoft.com/office/drawing/2014/main" val="2052819104"/>
                    </a:ext>
                  </a:extLst>
                </a:gridCol>
                <a:gridCol w="1485900">
                  <a:extLst>
                    <a:ext uri="{9D8B030D-6E8A-4147-A177-3AD203B41FA5}">
                      <a16:colId xmlns:a16="http://schemas.microsoft.com/office/drawing/2014/main" val="1262898045"/>
                    </a:ext>
                  </a:extLst>
                </a:gridCol>
                <a:gridCol w="1371600">
                  <a:extLst>
                    <a:ext uri="{9D8B030D-6E8A-4147-A177-3AD203B41FA5}">
                      <a16:colId xmlns:a16="http://schemas.microsoft.com/office/drawing/2014/main" val="3867479980"/>
                    </a:ext>
                  </a:extLst>
                </a:gridCol>
              </a:tblGrid>
              <a:tr h="433705">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05, 2023, Through</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09,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 EEC, Summer School TK-8, BTB and LAB</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12, 2023, Through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16,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 EEC, Summer School TK-8, BTB, LAB and Summer Term (ST)</a:t>
                      </a:r>
                      <a:r>
                        <a:rPr lang="en-US" sz="10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-HS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20, 2023, Through</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23,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 EEC, Summer School TK-8, BTB, LAB Summer Term (ST)</a:t>
                      </a:r>
                      <a:r>
                        <a:rPr lang="en-US" sz="10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-HS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26, 2023, Through June 30,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ELOS, BTB and LAB and ESY</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July 03, 2023, Through July 07, 2023</a:t>
                      </a:r>
                    </a:p>
                    <a:p>
                      <a:pPr marL="0" marR="0" algn="just">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ELOS, BTB and LAB and ESY</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315146"/>
                  </a:ext>
                </a:extLst>
              </a:tr>
              <a:tr h="879475">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6576081"/>
                  </a:ext>
                </a:extLst>
              </a:tr>
            </a:tbl>
          </a:graphicData>
        </a:graphic>
      </p:graphicFrame>
      <p:pic>
        <p:nvPicPr>
          <p:cNvPr id="21" name="Picture 20">
            <a:extLst>
              <a:ext uri="{FF2B5EF4-FFF2-40B4-BE49-F238E27FC236}">
                <a16:creationId xmlns:a16="http://schemas.microsoft.com/office/drawing/2014/main" id="{5E208F23-A3D8-D983-0C0A-D93B4FAD54EC}"/>
              </a:ext>
            </a:extLst>
          </p:cNvPr>
          <p:cNvPicPr>
            <a:picLocks noChangeAspect="1"/>
          </p:cNvPicPr>
          <p:nvPr/>
        </p:nvPicPr>
        <p:blipFill>
          <a:blip r:embed="rId7"/>
          <a:stretch>
            <a:fillRect/>
          </a:stretch>
        </p:blipFill>
        <p:spPr>
          <a:xfrm>
            <a:off x="1011692" y="4601306"/>
            <a:ext cx="1889760" cy="1315258"/>
          </a:xfrm>
          <a:prstGeom prst="rect">
            <a:avLst/>
          </a:prstGeom>
          <a:ln>
            <a:solidFill>
              <a:srgbClr val="000000"/>
            </a:solidFill>
          </a:ln>
        </p:spPr>
      </p:pic>
      <p:pic>
        <p:nvPicPr>
          <p:cNvPr id="22" name="Picture 21">
            <a:extLst>
              <a:ext uri="{FF2B5EF4-FFF2-40B4-BE49-F238E27FC236}">
                <a16:creationId xmlns:a16="http://schemas.microsoft.com/office/drawing/2014/main" id="{470019F7-1340-91C7-8699-257700EECC4B}"/>
              </a:ext>
            </a:extLst>
          </p:cNvPr>
          <p:cNvPicPr>
            <a:picLocks noChangeAspect="1"/>
          </p:cNvPicPr>
          <p:nvPr/>
        </p:nvPicPr>
        <p:blipFill>
          <a:blip r:embed="rId7"/>
          <a:stretch>
            <a:fillRect/>
          </a:stretch>
        </p:blipFill>
        <p:spPr>
          <a:xfrm>
            <a:off x="1444037" y="4768319"/>
            <a:ext cx="1889760" cy="1315258"/>
          </a:xfrm>
          <a:prstGeom prst="rect">
            <a:avLst/>
          </a:prstGeom>
          <a:ln>
            <a:solidFill>
              <a:srgbClr val="000000"/>
            </a:solidFill>
          </a:ln>
        </p:spPr>
      </p:pic>
      <p:pic>
        <p:nvPicPr>
          <p:cNvPr id="23" name="Picture 22">
            <a:extLst>
              <a:ext uri="{FF2B5EF4-FFF2-40B4-BE49-F238E27FC236}">
                <a16:creationId xmlns:a16="http://schemas.microsoft.com/office/drawing/2014/main" id="{6DB5A960-C0F1-B432-C0C8-8DD6F126C944}"/>
              </a:ext>
            </a:extLst>
          </p:cNvPr>
          <p:cNvPicPr>
            <a:picLocks noChangeAspect="1"/>
          </p:cNvPicPr>
          <p:nvPr/>
        </p:nvPicPr>
        <p:blipFill>
          <a:blip r:embed="rId7"/>
          <a:stretch>
            <a:fillRect/>
          </a:stretch>
        </p:blipFill>
        <p:spPr>
          <a:xfrm>
            <a:off x="2050337" y="4901336"/>
            <a:ext cx="1889760" cy="1315258"/>
          </a:xfrm>
          <a:prstGeom prst="rect">
            <a:avLst/>
          </a:prstGeom>
          <a:ln>
            <a:solidFill>
              <a:srgbClr val="000000"/>
            </a:solidFill>
          </a:ln>
        </p:spPr>
      </p:pic>
      <p:sp>
        <p:nvSpPr>
          <p:cNvPr id="2" name="Rectangle 1">
            <a:extLst>
              <a:ext uri="{FF2B5EF4-FFF2-40B4-BE49-F238E27FC236}">
                <a16:creationId xmlns:a16="http://schemas.microsoft.com/office/drawing/2014/main" id="{B702A8CD-1C3C-4F4A-22F0-1B648F221F3F}"/>
              </a:ext>
            </a:extLst>
          </p:cNvPr>
          <p:cNvSpPr/>
          <p:nvPr/>
        </p:nvSpPr>
        <p:spPr>
          <a:xfrm>
            <a:off x="2358927" y="4912580"/>
            <a:ext cx="1188720" cy="1878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CAD273-7F0C-B4C8-A510-24E2D563846F}"/>
              </a:ext>
            </a:extLst>
          </p:cNvPr>
          <p:cNvSpPr txBox="1"/>
          <p:nvPr/>
        </p:nvSpPr>
        <p:spPr>
          <a:xfrm>
            <a:off x="2472794" y="4906913"/>
            <a:ext cx="973343" cy="200055"/>
          </a:xfrm>
          <a:prstGeom prst="rect">
            <a:avLst/>
          </a:prstGeom>
          <a:noFill/>
        </p:spPr>
        <p:txBody>
          <a:bodyPr wrap="none" rtlCol="0">
            <a:spAutoFit/>
          </a:bodyPr>
          <a:lstStyle/>
          <a:p>
            <a:r>
              <a:rPr lang="en-US" sz="700" b="1">
                <a:solidFill>
                  <a:srgbClr val="000000"/>
                </a:solidFill>
              </a:rPr>
              <a:t>Summer Orders 2025</a:t>
            </a:r>
          </a:p>
        </p:txBody>
      </p:sp>
      <p:sp>
        <p:nvSpPr>
          <p:cNvPr id="27" name="Rectangle 1">
            <a:extLst>
              <a:ext uri="{FF2B5EF4-FFF2-40B4-BE49-F238E27FC236}">
                <a16:creationId xmlns:a16="http://schemas.microsoft.com/office/drawing/2014/main" id="{4C228746-7E5B-4CC2-1ADE-390451A961DC}"/>
              </a:ext>
            </a:extLst>
          </p:cNvPr>
          <p:cNvSpPr>
            <a:spLocks noChangeArrowheads="1"/>
          </p:cNvSpPr>
          <p:nvPr/>
        </p:nvSpPr>
        <p:spPr bwMode="auto">
          <a:xfrm>
            <a:off x="4319588" y="-736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1" i="0" u="none" strike="noStrike" cap="none" normalizeH="0" baseline="0">
                <a:ln>
                  <a:noFill/>
                </a:ln>
                <a:solidFill>
                  <a:schemeClr val="tx1"/>
                </a:solidFill>
                <a:effectLst/>
                <a:latin typeface="Calibri" panose="020F0502020204030204" pitchFamily="34" charset="0"/>
                <a:ea typeface="Yu Mincho" panose="02020400000000000000" pitchFamily="18" charset="-128"/>
                <a:cs typeface="Calibri" panose="020F0502020204030204" pitchFamily="34" charset="0"/>
              </a:rPr>
            </a:br>
            <a:endParaRPr kumimoji="0" lang="en-US" altLang="en-US" sz="3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Calibri" panose="020F0502020204030204" pitchFamily="34" charset="0"/>
                <a:ea typeface="Yu Mincho" panose="02020400000000000000" pitchFamily="18" charset="-128"/>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8" name="Picture 17" descr="A screenshot of a calendar&#10;&#10;AI-generated content may be incorrect.">
            <a:extLst>
              <a:ext uri="{FF2B5EF4-FFF2-40B4-BE49-F238E27FC236}">
                <a16:creationId xmlns:a16="http://schemas.microsoft.com/office/drawing/2014/main" id="{568A155A-CD54-2C8C-5911-2E92922D0D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1693" y="4587830"/>
            <a:ext cx="1937217" cy="1150474"/>
          </a:xfrm>
          <a:prstGeom prst="rect">
            <a:avLst/>
          </a:prstGeom>
          <a:ln>
            <a:solidFill>
              <a:srgbClr val="000000"/>
            </a:solidFill>
          </a:ln>
        </p:spPr>
      </p:pic>
      <p:pic>
        <p:nvPicPr>
          <p:cNvPr id="20" name="Picture 19" descr="A screenshot of a computer&#10;&#10;AI-generated content may be incorrect.">
            <a:extLst>
              <a:ext uri="{FF2B5EF4-FFF2-40B4-BE49-F238E27FC236}">
                <a16:creationId xmlns:a16="http://schemas.microsoft.com/office/drawing/2014/main" id="{81E4C0CA-CC51-4A93-5698-D253AA5BD5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8142" y="4768319"/>
            <a:ext cx="1937217" cy="1150474"/>
          </a:xfrm>
          <a:prstGeom prst="rect">
            <a:avLst/>
          </a:prstGeom>
          <a:ln>
            <a:solidFill>
              <a:srgbClr val="000000"/>
            </a:solidFill>
          </a:ln>
        </p:spPr>
      </p:pic>
    </p:spTree>
    <p:extLst>
      <p:ext uri="{BB962C8B-B14F-4D97-AF65-F5344CB8AC3E}">
        <p14:creationId xmlns:p14="http://schemas.microsoft.com/office/powerpoint/2010/main" val="3986961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26937" y="-23060"/>
            <a:ext cx="9144000" cy="64033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2" y="409576"/>
            <a:ext cx="9140442" cy="8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May Ordering Calendar </a:t>
            </a:r>
          </a:p>
        </p:txBody>
      </p:sp>
      <p:grpSp>
        <p:nvGrpSpPr>
          <p:cNvPr id="8" name="Group 7">
            <a:extLst>
              <a:ext uri="{FF2B5EF4-FFF2-40B4-BE49-F238E27FC236}">
                <a16:creationId xmlns:a16="http://schemas.microsoft.com/office/drawing/2014/main" id="{9CDA9D66-B880-B207-D9CA-5C1AFAA0E90E}"/>
              </a:ext>
            </a:extLst>
          </p:cNvPr>
          <p:cNvGrpSpPr/>
          <p:nvPr/>
        </p:nvGrpSpPr>
        <p:grpSpPr>
          <a:xfrm>
            <a:off x="1" y="6380263"/>
            <a:ext cx="9117062" cy="487262"/>
            <a:chOff x="28575" y="6370738"/>
            <a:chExt cx="9088487" cy="487262"/>
          </a:xfrm>
        </p:grpSpPr>
        <p:pic>
          <p:nvPicPr>
            <p:cNvPr id="14" name="Picture 13" descr="Logo&#10;&#10;Description automatically generated">
              <a:extLst>
                <a:ext uri="{FF2B5EF4-FFF2-40B4-BE49-F238E27FC236}">
                  <a16:creationId xmlns:a16="http://schemas.microsoft.com/office/drawing/2014/main" id="{7D965544-D4AB-5E93-5C4F-10633A22497C}"/>
                </a:ext>
              </a:extLst>
            </p:cNvPr>
            <p:cNvPicPr>
              <a:picLocks noChangeAspect="1"/>
            </p:cNvPicPr>
            <p:nvPr/>
          </p:nvPicPr>
          <p:blipFill>
            <a:blip r:embed="rId6"/>
            <a:stretch>
              <a:fillRect/>
            </a:stretch>
          </p:blipFill>
          <p:spPr>
            <a:xfrm>
              <a:off x="6385014" y="6370738"/>
              <a:ext cx="2732048" cy="468666"/>
            </a:xfrm>
            <a:prstGeom prst="rect">
              <a:avLst/>
            </a:prstGeom>
            <a:ln>
              <a:noFill/>
            </a:ln>
          </p:spPr>
        </p:pic>
        <p:sp>
          <p:nvSpPr>
            <p:cNvPr id="16" name="Rectangle 15">
              <a:extLst>
                <a:ext uri="{FF2B5EF4-FFF2-40B4-BE49-F238E27FC236}">
                  <a16:creationId xmlns:a16="http://schemas.microsoft.com/office/drawing/2014/main" id="{F34B494B-B537-3F38-3D46-FEC3F407D66B}"/>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Rectangle 16" hidden="1">
            <a:extLst>
              <a:ext uri="{FF2B5EF4-FFF2-40B4-BE49-F238E27FC236}">
                <a16:creationId xmlns:a16="http://schemas.microsoft.com/office/drawing/2014/main" id="{89084804-E583-5B9E-29EE-11FFC9D36FC4}"/>
              </a:ext>
            </a:extLst>
          </p:cNvPr>
          <p:cNvSpPr/>
          <p:nvPr/>
        </p:nvSpPr>
        <p:spPr>
          <a:xfrm>
            <a:off x="864553" y="4578793"/>
            <a:ext cx="7414894" cy="171132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le 3" hidden="1">
            <a:extLst>
              <a:ext uri="{FF2B5EF4-FFF2-40B4-BE49-F238E27FC236}">
                <a16:creationId xmlns:a16="http://schemas.microsoft.com/office/drawing/2014/main" id="{CFECB314-7C72-776A-E499-52801A41F236}"/>
              </a:ext>
            </a:extLst>
          </p:cNvPr>
          <p:cNvGraphicFramePr>
            <a:graphicFrameLocks noGrp="1"/>
          </p:cNvGraphicFramePr>
          <p:nvPr/>
        </p:nvGraphicFramePr>
        <p:xfrm>
          <a:off x="864553" y="4591151"/>
          <a:ext cx="7414895" cy="1711326"/>
        </p:xfrm>
        <a:graphic>
          <a:graphicData uri="http://schemas.openxmlformats.org/drawingml/2006/table">
            <a:tbl>
              <a:tblPr firstRow="1" firstCol="1" bandRow="1"/>
              <a:tblGrid>
                <a:gridCol w="1471295">
                  <a:extLst>
                    <a:ext uri="{9D8B030D-6E8A-4147-A177-3AD203B41FA5}">
                      <a16:colId xmlns:a16="http://schemas.microsoft.com/office/drawing/2014/main" val="4276987421"/>
                    </a:ext>
                  </a:extLst>
                </a:gridCol>
                <a:gridCol w="1543050">
                  <a:extLst>
                    <a:ext uri="{9D8B030D-6E8A-4147-A177-3AD203B41FA5}">
                      <a16:colId xmlns:a16="http://schemas.microsoft.com/office/drawing/2014/main" val="1720635472"/>
                    </a:ext>
                  </a:extLst>
                </a:gridCol>
                <a:gridCol w="1543050">
                  <a:extLst>
                    <a:ext uri="{9D8B030D-6E8A-4147-A177-3AD203B41FA5}">
                      <a16:colId xmlns:a16="http://schemas.microsoft.com/office/drawing/2014/main" val="2052819104"/>
                    </a:ext>
                  </a:extLst>
                </a:gridCol>
                <a:gridCol w="1485900">
                  <a:extLst>
                    <a:ext uri="{9D8B030D-6E8A-4147-A177-3AD203B41FA5}">
                      <a16:colId xmlns:a16="http://schemas.microsoft.com/office/drawing/2014/main" val="1262898045"/>
                    </a:ext>
                  </a:extLst>
                </a:gridCol>
                <a:gridCol w="1371600">
                  <a:extLst>
                    <a:ext uri="{9D8B030D-6E8A-4147-A177-3AD203B41FA5}">
                      <a16:colId xmlns:a16="http://schemas.microsoft.com/office/drawing/2014/main" val="3867479980"/>
                    </a:ext>
                  </a:extLst>
                </a:gridCol>
              </a:tblGrid>
              <a:tr h="433705">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05, 2023, Through</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09,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 EEC, Summer School TK-8, BTB and LAB</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12, 2023, Through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16,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 EEC, Summer School TK-8, BTB, LAB and Summer Term (ST)</a:t>
                      </a:r>
                      <a:r>
                        <a:rPr lang="en-US" sz="10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-HS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20, 2023, Through</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23,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 EEC, Summer School TK-8, BTB, LAB Summer Term (ST)</a:t>
                      </a:r>
                      <a:r>
                        <a:rPr lang="en-US" sz="10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-HS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26, 2023, Through June 30,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ELOS, BTB and LAB and ESY</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July 03, 2023, Through July 07, 2023</a:t>
                      </a:r>
                    </a:p>
                    <a:p>
                      <a:pPr marL="0" marR="0" algn="just">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ELOS, BTB and LAB and ESY</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315146"/>
                  </a:ext>
                </a:extLst>
              </a:tr>
              <a:tr h="879475">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6576081"/>
                  </a:ext>
                </a:extLst>
              </a:tr>
            </a:tbl>
          </a:graphicData>
        </a:graphic>
      </p:graphicFrame>
      <p:pic>
        <p:nvPicPr>
          <p:cNvPr id="42" name="Picture 41">
            <a:extLst>
              <a:ext uri="{FF2B5EF4-FFF2-40B4-BE49-F238E27FC236}">
                <a16:creationId xmlns:a16="http://schemas.microsoft.com/office/drawing/2014/main" id="{6F5B0F8C-D89C-57FA-8ED2-80C220299D1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0433" y="1309634"/>
            <a:ext cx="8451837" cy="5000173"/>
          </a:xfrm>
          <a:prstGeom prst="rect">
            <a:avLst/>
          </a:prstGeom>
          <a:ln>
            <a:solidFill>
              <a:srgbClr val="000000"/>
            </a:solidFill>
          </a:ln>
        </p:spPr>
      </p:pic>
      <p:sp>
        <p:nvSpPr>
          <p:cNvPr id="41" name="Rectangle 40">
            <a:extLst>
              <a:ext uri="{FF2B5EF4-FFF2-40B4-BE49-F238E27FC236}">
                <a16:creationId xmlns:a16="http://schemas.microsoft.com/office/drawing/2014/main" id="{5D927FEF-8B81-B671-9898-312C4B5E530A}"/>
              </a:ext>
            </a:extLst>
          </p:cNvPr>
          <p:cNvSpPr/>
          <p:nvPr/>
        </p:nvSpPr>
        <p:spPr>
          <a:xfrm>
            <a:off x="7632879" y="5059412"/>
            <a:ext cx="429296" cy="876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62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1999"/>
                                          </p:stCondLst>
                                        </p:cTn>
                                        <p:tgtEl>
                                          <p:spTgt spid="4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2" y="409576"/>
            <a:ext cx="9140442" cy="8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lang="en-US" altLang="en-US" b="1">
                <a:solidFill>
                  <a:srgbClr val="000000"/>
                </a:solidFill>
                <a:latin typeface="Calibri"/>
              </a:rPr>
              <a:t>June</a:t>
            </a:r>
            <a:r>
              <a:rPr kumimoji="0" lang="en-US" altLang="en-US" sz="4400" b="1" i="0" u="none" strike="noStrike" kern="1200" cap="none" spc="0" normalizeH="0" baseline="0" noProof="0">
                <a:ln>
                  <a:noFill/>
                </a:ln>
                <a:solidFill>
                  <a:srgbClr val="000000"/>
                </a:solidFill>
                <a:effectLst/>
                <a:uLnTx/>
                <a:uFillTx/>
                <a:latin typeface="Calibri"/>
                <a:ea typeface="+mj-ea"/>
                <a:cs typeface="+mj-cs"/>
              </a:rPr>
              <a:t> Ordering Calendar </a:t>
            </a:r>
          </a:p>
        </p:txBody>
      </p:sp>
      <p:grpSp>
        <p:nvGrpSpPr>
          <p:cNvPr id="8" name="Group 7">
            <a:extLst>
              <a:ext uri="{FF2B5EF4-FFF2-40B4-BE49-F238E27FC236}">
                <a16:creationId xmlns:a16="http://schemas.microsoft.com/office/drawing/2014/main" id="{9CDA9D66-B880-B207-D9CA-5C1AFAA0E90E}"/>
              </a:ext>
            </a:extLst>
          </p:cNvPr>
          <p:cNvGrpSpPr/>
          <p:nvPr/>
        </p:nvGrpSpPr>
        <p:grpSpPr>
          <a:xfrm>
            <a:off x="1" y="6380263"/>
            <a:ext cx="9117062" cy="487262"/>
            <a:chOff x="28575" y="6370738"/>
            <a:chExt cx="9088487" cy="487262"/>
          </a:xfrm>
        </p:grpSpPr>
        <p:pic>
          <p:nvPicPr>
            <p:cNvPr id="14" name="Picture 13" descr="Logo&#10;&#10;Description automatically generated">
              <a:extLst>
                <a:ext uri="{FF2B5EF4-FFF2-40B4-BE49-F238E27FC236}">
                  <a16:creationId xmlns:a16="http://schemas.microsoft.com/office/drawing/2014/main" id="{7D965544-D4AB-5E93-5C4F-10633A22497C}"/>
                </a:ext>
              </a:extLst>
            </p:cNvPr>
            <p:cNvPicPr>
              <a:picLocks noChangeAspect="1"/>
            </p:cNvPicPr>
            <p:nvPr/>
          </p:nvPicPr>
          <p:blipFill>
            <a:blip r:embed="rId6"/>
            <a:stretch>
              <a:fillRect/>
            </a:stretch>
          </p:blipFill>
          <p:spPr>
            <a:xfrm>
              <a:off x="6385014" y="6370738"/>
              <a:ext cx="2732048" cy="468666"/>
            </a:xfrm>
            <a:prstGeom prst="rect">
              <a:avLst/>
            </a:prstGeom>
            <a:ln>
              <a:noFill/>
            </a:ln>
          </p:spPr>
        </p:pic>
        <p:sp>
          <p:nvSpPr>
            <p:cNvPr id="16" name="Rectangle 15">
              <a:extLst>
                <a:ext uri="{FF2B5EF4-FFF2-40B4-BE49-F238E27FC236}">
                  <a16:creationId xmlns:a16="http://schemas.microsoft.com/office/drawing/2014/main" id="{F34B494B-B537-3F38-3D46-FEC3F407D66B}"/>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Rectangle 16" hidden="1">
            <a:extLst>
              <a:ext uri="{FF2B5EF4-FFF2-40B4-BE49-F238E27FC236}">
                <a16:creationId xmlns:a16="http://schemas.microsoft.com/office/drawing/2014/main" id="{89084804-E583-5B9E-29EE-11FFC9D36FC4}"/>
              </a:ext>
            </a:extLst>
          </p:cNvPr>
          <p:cNvSpPr/>
          <p:nvPr/>
        </p:nvSpPr>
        <p:spPr>
          <a:xfrm>
            <a:off x="864553" y="4578793"/>
            <a:ext cx="7414894" cy="171132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le 3" hidden="1">
            <a:extLst>
              <a:ext uri="{FF2B5EF4-FFF2-40B4-BE49-F238E27FC236}">
                <a16:creationId xmlns:a16="http://schemas.microsoft.com/office/drawing/2014/main" id="{CFECB314-7C72-776A-E499-52801A41F236}"/>
              </a:ext>
            </a:extLst>
          </p:cNvPr>
          <p:cNvGraphicFramePr>
            <a:graphicFrameLocks noGrp="1"/>
          </p:cNvGraphicFramePr>
          <p:nvPr/>
        </p:nvGraphicFramePr>
        <p:xfrm>
          <a:off x="864553" y="4591151"/>
          <a:ext cx="7414895" cy="1711326"/>
        </p:xfrm>
        <a:graphic>
          <a:graphicData uri="http://schemas.openxmlformats.org/drawingml/2006/table">
            <a:tbl>
              <a:tblPr firstRow="1" firstCol="1" bandRow="1"/>
              <a:tblGrid>
                <a:gridCol w="1471295">
                  <a:extLst>
                    <a:ext uri="{9D8B030D-6E8A-4147-A177-3AD203B41FA5}">
                      <a16:colId xmlns:a16="http://schemas.microsoft.com/office/drawing/2014/main" val="4276987421"/>
                    </a:ext>
                  </a:extLst>
                </a:gridCol>
                <a:gridCol w="1543050">
                  <a:extLst>
                    <a:ext uri="{9D8B030D-6E8A-4147-A177-3AD203B41FA5}">
                      <a16:colId xmlns:a16="http://schemas.microsoft.com/office/drawing/2014/main" val="1720635472"/>
                    </a:ext>
                  </a:extLst>
                </a:gridCol>
                <a:gridCol w="1543050">
                  <a:extLst>
                    <a:ext uri="{9D8B030D-6E8A-4147-A177-3AD203B41FA5}">
                      <a16:colId xmlns:a16="http://schemas.microsoft.com/office/drawing/2014/main" val="2052819104"/>
                    </a:ext>
                  </a:extLst>
                </a:gridCol>
                <a:gridCol w="1485900">
                  <a:extLst>
                    <a:ext uri="{9D8B030D-6E8A-4147-A177-3AD203B41FA5}">
                      <a16:colId xmlns:a16="http://schemas.microsoft.com/office/drawing/2014/main" val="1262898045"/>
                    </a:ext>
                  </a:extLst>
                </a:gridCol>
                <a:gridCol w="1371600">
                  <a:extLst>
                    <a:ext uri="{9D8B030D-6E8A-4147-A177-3AD203B41FA5}">
                      <a16:colId xmlns:a16="http://schemas.microsoft.com/office/drawing/2014/main" val="3867479980"/>
                    </a:ext>
                  </a:extLst>
                </a:gridCol>
              </a:tblGrid>
              <a:tr h="433705">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05, 2023, Through</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09,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 EEC, Summer School TK-8, BTB and LAB</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12, 2023, Through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16,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 EEC, Summer School TK-8, BTB, LAB and Summer Term (ST)</a:t>
                      </a:r>
                      <a:r>
                        <a:rPr lang="en-US" sz="10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-HS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20, 2023, Through</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23,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 EEC, Summer School TK-8, BTB, LAB Summer Term (ST)</a:t>
                      </a:r>
                      <a:r>
                        <a:rPr lang="en-US" sz="10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-HS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26, 2023, Through June 30,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ELOS, BTB and LAB and ESY</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July 03, 2023, Through July 07, 2023</a:t>
                      </a:r>
                    </a:p>
                    <a:p>
                      <a:pPr marL="0" marR="0" algn="just">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ELOS, BTB and LAB and ESY</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315146"/>
                  </a:ext>
                </a:extLst>
              </a:tr>
              <a:tr h="879475">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6576081"/>
                  </a:ext>
                </a:extLst>
              </a:tr>
            </a:tbl>
          </a:graphicData>
        </a:graphic>
      </p:graphicFrame>
      <p:pic>
        <p:nvPicPr>
          <p:cNvPr id="5" name="Picture 4">
            <a:extLst>
              <a:ext uri="{FF2B5EF4-FFF2-40B4-BE49-F238E27FC236}">
                <a16:creationId xmlns:a16="http://schemas.microsoft.com/office/drawing/2014/main" id="{132D6C2A-42BA-EAD5-9292-09565E1977E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0700" y="1246223"/>
            <a:ext cx="8642600" cy="4730686"/>
          </a:xfrm>
          <a:prstGeom prst="rect">
            <a:avLst/>
          </a:prstGeom>
          <a:ln>
            <a:solidFill>
              <a:srgbClr val="000000"/>
            </a:solidFill>
          </a:ln>
        </p:spPr>
      </p:pic>
    </p:spTree>
    <p:extLst>
      <p:ext uri="{BB962C8B-B14F-4D97-AF65-F5344CB8AC3E}">
        <p14:creationId xmlns:p14="http://schemas.microsoft.com/office/powerpoint/2010/main" val="142210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9144000" cy="64033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3372" y="409576"/>
            <a:ext cx="9140442" cy="8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“Tips” for Fall Opening Orders</a:t>
            </a:r>
          </a:p>
        </p:txBody>
      </p:sp>
      <p:grpSp>
        <p:nvGrpSpPr>
          <p:cNvPr id="8" name="Group 7">
            <a:extLst>
              <a:ext uri="{FF2B5EF4-FFF2-40B4-BE49-F238E27FC236}">
                <a16:creationId xmlns:a16="http://schemas.microsoft.com/office/drawing/2014/main" id="{9CDA9D66-B880-B207-D9CA-5C1AFAA0E90E}"/>
              </a:ext>
            </a:extLst>
          </p:cNvPr>
          <p:cNvGrpSpPr/>
          <p:nvPr/>
        </p:nvGrpSpPr>
        <p:grpSpPr>
          <a:xfrm>
            <a:off x="1" y="6380263"/>
            <a:ext cx="9117062" cy="487262"/>
            <a:chOff x="28575" y="6370738"/>
            <a:chExt cx="9088487" cy="487262"/>
          </a:xfrm>
        </p:grpSpPr>
        <p:pic>
          <p:nvPicPr>
            <p:cNvPr id="14" name="Picture 13" descr="Logo&#10;&#10;Description automatically generated">
              <a:extLst>
                <a:ext uri="{FF2B5EF4-FFF2-40B4-BE49-F238E27FC236}">
                  <a16:creationId xmlns:a16="http://schemas.microsoft.com/office/drawing/2014/main" id="{7D965544-D4AB-5E93-5C4F-10633A22497C}"/>
                </a:ext>
              </a:extLst>
            </p:cNvPr>
            <p:cNvPicPr>
              <a:picLocks noChangeAspect="1"/>
            </p:cNvPicPr>
            <p:nvPr/>
          </p:nvPicPr>
          <p:blipFill>
            <a:blip r:embed="rId6"/>
            <a:stretch>
              <a:fillRect/>
            </a:stretch>
          </p:blipFill>
          <p:spPr>
            <a:xfrm>
              <a:off x="6385014" y="6370738"/>
              <a:ext cx="2732048" cy="468666"/>
            </a:xfrm>
            <a:prstGeom prst="rect">
              <a:avLst/>
            </a:prstGeom>
            <a:ln>
              <a:noFill/>
            </a:ln>
          </p:spPr>
        </p:pic>
        <p:sp>
          <p:nvSpPr>
            <p:cNvPr id="16" name="Rectangle 15">
              <a:extLst>
                <a:ext uri="{FF2B5EF4-FFF2-40B4-BE49-F238E27FC236}">
                  <a16:creationId xmlns:a16="http://schemas.microsoft.com/office/drawing/2014/main" id="{F34B494B-B537-3F38-3D46-FEC3F407D66B}"/>
                </a:ext>
              </a:extLst>
            </p:cNvPr>
            <p:cNvSpPr/>
            <p:nvPr/>
          </p:nvSpPr>
          <p:spPr>
            <a:xfrm>
              <a:off x="28575" y="6393798"/>
              <a:ext cx="6282171" cy="464202"/>
            </a:xfrm>
            <a:prstGeom prst="rect">
              <a:avLst/>
            </a:prstGeom>
            <a:solidFill>
              <a:srgbClr val="669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Rectangle 16" hidden="1">
            <a:extLst>
              <a:ext uri="{FF2B5EF4-FFF2-40B4-BE49-F238E27FC236}">
                <a16:creationId xmlns:a16="http://schemas.microsoft.com/office/drawing/2014/main" id="{89084804-E583-5B9E-29EE-11FFC9D36FC4}"/>
              </a:ext>
            </a:extLst>
          </p:cNvPr>
          <p:cNvSpPr/>
          <p:nvPr/>
        </p:nvSpPr>
        <p:spPr>
          <a:xfrm>
            <a:off x="864553" y="4578793"/>
            <a:ext cx="7414894" cy="171132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le 3" hidden="1">
            <a:extLst>
              <a:ext uri="{FF2B5EF4-FFF2-40B4-BE49-F238E27FC236}">
                <a16:creationId xmlns:a16="http://schemas.microsoft.com/office/drawing/2014/main" id="{CFECB314-7C72-776A-E499-52801A41F236}"/>
              </a:ext>
            </a:extLst>
          </p:cNvPr>
          <p:cNvGraphicFramePr>
            <a:graphicFrameLocks noGrp="1"/>
          </p:cNvGraphicFramePr>
          <p:nvPr/>
        </p:nvGraphicFramePr>
        <p:xfrm>
          <a:off x="864553" y="4591151"/>
          <a:ext cx="7414895" cy="1711326"/>
        </p:xfrm>
        <a:graphic>
          <a:graphicData uri="http://schemas.openxmlformats.org/drawingml/2006/table">
            <a:tbl>
              <a:tblPr firstRow="1" firstCol="1" bandRow="1"/>
              <a:tblGrid>
                <a:gridCol w="1471295">
                  <a:extLst>
                    <a:ext uri="{9D8B030D-6E8A-4147-A177-3AD203B41FA5}">
                      <a16:colId xmlns:a16="http://schemas.microsoft.com/office/drawing/2014/main" val="4276987421"/>
                    </a:ext>
                  </a:extLst>
                </a:gridCol>
                <a:gridCol w="1543050">
                  <a:extLst>
                    <a:ext uri="{9D8B030D-6E8A-4147-A177-3AD203B41FA5}">
                      <a16:colId xmlns:a16="http://schemas.microsoft.com/office/drawing/2014/main" val="1720635472"/>
                    </a:ext>
                  </a:extLst>
                </a:gridCol>
                <a:gridCol w="1543050">
                  <a:extLst>
                    <a:ext uri="{9D8B030D-6E8A-4147-A177-3AD203B41FA5}">
                      <a16:colId xmlns:a16="http://schemas.microsoft.com/office/drawing/2014/main" val="2052819104"/>
                    </a:ext>
                  </a:extLst>
                </a:gridCol>
                <a:gridCol w="1485900">
                  <a:extLst>
                    <a:ext uri="{9D8B030D-6E8A-4147-A177-3AD203B41FA5}">
                      <a16:colId xmlns:a16="http://schemas.microsoft.com/office/drawing/2014/main" val="1262898045"/>
                    </a:ext>
                  </a:extLst>
                </a:gridCol>
                <a:gridCol w="1371600">
                  <a:extLst>
                    <a:ext uri="{9D8B030D-6E8A-4147-A177-3AD203B41FA5}">
                      <a16:colId xmlns:a16="http://schemas.microsoft.com/office/drawing/2014/main" val="3867479980"/>
                    </a:ext>
                  </a:extLst>
                </a:gridCol>
              </a:tblGrid>
              <a:tr h="433705">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05, 2023, Through</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09,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 EEC, Summer School TK-8, BTB and LAB</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12, 2023, Through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16,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 EEC, Summer School TK-8, BTB, LAB and Summer Term (ST)</a:t>
                      </a:r>
                      <a:r>
                        <a:rPr lang="en-US" sz="10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-HS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20, 2023, Through</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23,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RAP, EEC, Summer School TK-8, BTB, LAB Summer Term (ST)</a:t>
                      </a:r>
                      <a:r>
                        <a:rPr lang="en-US" sz="10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-HS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June 26, 2023, Through June 30, 2023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ELOS, BTB and LAB and ESY</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Week of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July 03, 2023, Through July 07, 2023</a:t>
                      </a:r>
                    </a:p>
                    <a:p>
                      <a:pPr marL="0" marR="0" algn="just">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ELOS, BTB and LAB and ESY</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315146"/>
                  </a:ext>
                </a:extLst>
              </a:tr>
              <a:tr h="879475">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M/F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CK</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Goldstar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Chemical</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Driftwood</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_____ </a:t>
                      </a: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Clearbrook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80000"/>
                        </a:lnSpc>
                        <a:spcBef>
                          <a:spcPts val="0"/>
                        </a:spcBef>
                        <a:spcAft>
                          <a:spcPts val="0"/>
                        </a:spcAft>
                        <a:tabLst>
                          <a:tab pos="0" algn="l"/>
                          <a:tab pos="457200" algn="l"/>
                          <a:tab pos="845820" algn="l"/>
                          <a:tab pos="1074420" algn="l"/>
                          <a:tab pos="1280160" algn="l"/>
                          <a:tab pos="1828800" algn="l"/>
                        </a:tabLst>
                      </a:pPr>
                      <a:r>
                        <a:rPr lang="en-U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6576081"/>
                  </a:ext>
                </a:extLst>
              </a:tr>
            </a:tbl>
          </a:graphicData>
        </a:graphic>
      </p:graphicFrame>
      <p:sp>
        <p:nvSpPr>
          <p:cNvPr id="7" name="TextBox 6">
            <a:extLst>
              <a:ext uri="{FF2B5EF4-FFF2-40B4-BE49-F238E27FC236}">
                <a16:creationId xmlns:a16="http://schemas.microsoft.com/office/drawing/2014/main" id="{4572FDE3-7C23-D897-A01E-DBE91482CE75}"/>
              </a:ext>
            </a:extLst>
          </p:cNvPr>
          <p:cNvSpPr txBox="1"/>
          <p:nvPr/>
        </p:nvSpPr>
        <p:spPr>
          <a:xfrm>
            <a:off x="845636" y="1532941"/>
            <a:ext cx="8271427" cy="4462760"/>
          </a:xfrm>
          <a:prstGeom prst="rect">
            <a:avLst/>
          </a:prstGeom>
          <a:noFill/>
        </p:spPr>
        <p:txBody>
          <a:bodyPr wrap="square">
            <a:spAutoFit/>
          </a:bodyPr>
          <a:lstStyle/>
          <a:p>
            <a:pPr marL="342900" indent="-342900">
              <a:spcBef>
                <a:spcPts val="0"/>
              </a:spcBef>
              <a:spcAft>
                <a:spcPts val="0"/>
              </a:spcAft>
              <a:buFont typeface="Wingdings" panose="05000000000000000000" pitchFamily="2" charset="2"/>
              <a:buChar char="Ø"/>
            </a:pPr>
            <a:r>
              <a:rPr lang="en-US" sz="2400">
                <a:solidFill>
                  <a:srgbClr val="000000"/>
                </a:solidFill>
                <a:latin typeface="Calibri"/>
                <a:ea typeface="Times New Roman" panose="02020603050405020304" pitchFamily="18" charset="0"/>
                <a:cs typeface="Calibri"/>
              </a:rPr>
              <a:t>Talk to school administration to ask what next school years enrollment will be. Talk to Offsites, Early Education Center and California State Preschool if applicable.</a:t>
            </a:r>
          </a:p>
          <a:p>
            <a:pPr marL="342900" indent="-342900">
              <a:spcBef>
                <a:spcPts val="0"/>
              </a:spcBef>
              <a:spcAft>
                <a:spcPts val="0"/>
              </a:spcAft>
              <a:buFont typeface="Wingdings" panose="05000000000000000000" pitchFamily="2" charset="2"/>
              <a:buChar char="Ø"/>
            </a:pPr>
            <a:endParaRPr lang="en-US" sz="800">
              <a:solidFill>
                <a:srgbClr val="000000"/>
              </a:solidFill>
              <a:effectLst/>
              <a:latin typeface="Calibri"/>
              <a:ea typeface="Times New Roman" panose="02020603050405020304" pitchFamily="18" charset="0"/>
              <a:cs typeface="Calibri"/>
            </a:endParaRPr>
          </a:p>
          <a:p>
            <a:pPr marL="342900" indent="-342900">
              <a:spcBef>
                <a:spcPts val="0"/>
              </a:spcBef>
              <a:spcAft>
                <a:spcPts val="0"/>
              </a:spcAft>
              <a:buFont typeface="Wingdings" panose="05000000000000000000" pitchFamily="2" charset="2"/>
              <a:buChar char="Ø"/>
            </a:pPr>
            <a:r>
              <a:rPr lang="en-US" sz="2400">
                <a:solidFill>
                  <a:srgbClr val="000000"/>
                </a:solidFill>
                <a:latin typeface="Calibri"/>
                <a:ea typeface="Times New Roman" panose="02020603050405020304" pitchFamily="18" charset="0"/>
                <a:cs typeface="Calibri"/>
              </a:rPr>
              <a:t>Use current school years enrollment as a baseline when ordering.</a:t>
            </a:r>
          </a:p>
          <a:p>
            <a:pPr marL="342900" indent="-342900">
              <a:spcBef>
                <a:spcPts val="0"/>
              </a:spcBef>
              <a:spcAft>
                <a:spcPts val="0"/>
              </a:spcAft>
              <a:buFont typeface="Wingdings" panose="05000000000000000000" pitchFamily="2" charset="2"/>
              <a:buChar char="Ø"/>
            </a:pPr>
            <a:endParaRPr lang="en-US" sz="800">
              <a:solidFill>
                <a:srgbClr val="000000"/>
              </a:solidFill>
              <a:latin typeface="Calibri"/>
              <a:ea typeface="Times New Roman" panose="02020603050405020304" pitchFamily="18" charset="0"/>
              <a:cs typeface="Calibri"/>
            </a:endParaRPr>
          </a:p>
          <a:p>
            <a:pPr marL="342900" indent="-342900">
              <a:spcBef>
                <a:spcPts val="0"/>
              </a:spcBef>
              <a:spcAft>
                <a:spcPts val="0"/>
              </a:spcAft>
              <a:buFont typeface="Wingdings" panose="05000000000000000000" pitchFamily="2" charset="2"/>
              <a:buChar char="Ø"/>
            </a:pPr>
            <a:r>
              <a:rPr lang="en-US" sz="2400">
                <a:solidFill>
                  <a:srgbClr val="000000"/>
                </a:solidFill>
                <a:latin typeface="Calibri"/>
                <a:ea typeface="Times New Roman" panose="02020603050405020304" pitchFamily="18" charset="0"/>
                <a:cs typeface="Calibri"/>
              </a:rPr>
              <a:t>If “over order” adjust your future orders following the monthly ordering calendar and contact your AFSS.</a:t>
            </a:r>
          </a:p>
          <a:p>
            <a:pPr>
              <a:spcBef>
                <a:spcPts val="0"/>
              </a:spcBef>
              <a:spcAft>
                <a:spcPts val="0"/>
              </a:spcAft>
            </a:pPr>
            <a:r>
              <a:rPr lang="en-US" sz="2400">
                <a:solidFill>
                  <a:srgbClr val="000000"/>
                </a:solidFill>
                <a:latin typeface="Calibri"/>
                <a:ea typeface="Times New Roman" panose="02020603050405020304" pitchFamily="18" charset="0"/>
                <a:cs typeface="Calibri"/>
              </a:rPr>
              <a:t>     </a:t>
            </a:r>
            <a:r>
              <a:rPr lang="en-US" sz="2000">
                <a:solidFill>
                  <a:srgbClr val="000000"/>
                </a:solidFill>
                <a:latin typeface="Calibri"/>
                <a:ea typeface="Times New Roman" panose="02020603050405020304" pitchFamily="18" charset="0"/>
                <a:cs typeface="Calibri"/>
              </a:rPr>
              <a:t>(Send email to schools close to you letting them know you have extra</a:t>
            </a:r>
          </a:p>
          <a:p>
            <a:pPr>
              <a:spcBef>
                <a:spcPts val="0"/>
              </a:spcBef>
              <a:spcAft>
                <a:spcPts val="0"/>
              </a:spcAft>
            </a:pPr>
            <a:r>
              <a:rPr lang="en-US" sz="2000">
                <a:solidFill>
                  <a:srgbClr val="000000"/>
                </a:solidFill>
                <a:latin typeface="Calibri"/>
                <a:ea typeface="Times New Roman" panose="02020603050405020304" pitchFamily="18" charset="0"/>
                <a:cs typeface="Calibri"/>
              </a:rPr>
              <a:t>      supplies).</a:t>
            </a:r>
          </a:p>
          <a:p>
            <a:pPr marL="342900" indent="-342900">
              <a:spcBef>
                <a:spcPts val="0"/>
              </a:spcBef>
              <a:spcAft>
                <a:spcPts val="0"/>
              </a:spcAft>
              <a:buFont typeface="Wingdings" panose="05000000000000000000" pitchFamily="2" charset="2"/>
              <a:buChar char="Ø"/>
            </a:pPr>
            <a:endParaRPr lang="en-US" sz="800">
              <a:solidFill>
                <a:srgbClr val="000000"/>
              </a:solidFill>
              <a:latin typeface="Calibri"/>
              <a:ea typeface="Times New Roman" panose="02020603050405020304" pitchFamily="18" charset="0"/>
              <a:cs typeface="Calibri"/>
            </a:endParaRPr>
          </a:p>
          <a:p>
            <a:pPr marL="342900" indent="-342900">
              <a:spcBef>
                <a:spcPts val="0"/>
              </a:spcBef>
              <a:spcAft>
                <a:spcPts val="0"/>
              </a:spcAft>
              <a:buFont typeface="Wingdings" panose="05000000000000000000" pitchFamily="2" charset="2"/>
              <a:buChar char="Ø"/>
            </a:pPr>
            <a:r>
              <a:rPr lang="en-US" sz="2400">
                <a:solidFill>
                  <a:srgbClr val="000000"/>
                </a:solidFill>
                <a:latin typeface="Calibri"/>
                <a:ea typeface="Times New Roman" panose="02020603050405020304" pitchFamily="18" charset="0"/>
                <a:cs typeface="Calibri"/>
              </a:rPr>
              <a:t>If “under order” call neighboring school for extra supplies. Adjust future orders following the monthly ordering calendar.  </a:t>
            </a:r>
            <a:endParaRPr lang="en-US" sz="2400">
              <a:solidFill>
                <a:srgbClr val="000000"/>
              </a:solidFill>
              <a:effectLst/>
              <a:latin typeface="Calibri"/>
              <a:ea typeface="Times New Roman" panose="02020603050405020304" pitchFamily="18" charset="0"/>
              <a:cs typeface="Calibri"/>
            </a:endParaRPr>
          </a:p>
        </p:txBody>
      </p:sp>
      <p:pic>
        <p:nvPicPr>
          <p:cNvPr id="2" name="Picture 1" descr="A cartoon sun with sunglasses&#10;&#10;Description automatically generated">
            <a:extLst>
              <a:ext uri="{FF2B5EF4-FFF2-40B4-BE49-F238E27FC236}">
                <a16:creationId xmlns:a16="http://schemas.microsoft.com/office/drawing/2014/main" id="{9976B277-80E7-56A7-CC1B-D356875CFE9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963" b="90000" l="6800" r="96600">
                        <a14:foregroundMark x1="56000" y1="32222" x2="48100" y2="49352"/>
                        <a14:foregroundMark x1="35600" y1="31019" x2="31300" y2="50185"/>
                        <a14:foregroundMark x1="54500" y1="49352" x2="51700" y2="62685"/>
                        <a14:foregroundMark x1="65000" y1="48519" x2="43800" y2="62130"/>
                        <a14:foregroundMark x1="59900" y1="47593" x2="43100" y2="69259"/>
                        <a14:foregroundMark x1="43100" y1="69259" x2="43100" y2="69074"/>
                        <a14:foregroundMark x1="88500" y1="45741" x2="85200" y2="70648"/>
                        <a14:foregroundMark x1="90200" y1="42222" x2="90800" y2="48333"/>
                        <a14:foregroundMark x1="92100" y1="40185" x2="92100" y2="53519"/>
                        <a14:foregroundMark x1="94500" y1="43426" x2="95100" y2="45556"/>
                        <a14:foregroundMark x1="95600" y1="59259" x2="96600" y2="65278"/>
                        <a14:foregroundMark x1="56900" y1="34259" x2="52600" y2="54167"/>
                        <a14:foregroundMark x1="68100" y1="30093" x2="50900" y2="53704"/>
                        <a14:foregroundMark x1="66500" y1="37222" x2="43600" y2="35000"/>
                        <a14:foregroundMark x1="70200" y1="38611" x2="46600" y2="38611"/>
                        <a14:foregroundMark x1="63300" y1="33796" x2="40100" y2="33611"/>
                        <a14:foregroundMark x1="62300" y1="31019" x2="14800" y2="35833"/>
                        <a14:foregroundMark x1="31700" y1="29815" x2="37100" y2="59259"/>
                        <a14:foregroundMark x1="41600" y1="24074" x2="35600" y2="47130"/>
                        <a14:foregroundMark x1="42000" y1="34074" x2="28700" y2="41574"/>
                        <a14:foregroundMark x1="34700" y1="36389" x2="24900" y2="40556"/>
                        <a14:foregroundMark x1="31300" y1="31019" x2="25700" y2="47407"/>
                        <a14:foregroundMark x1="27900" y1="34444" x2="32900" y2="42685"/>
                        <a14:foregroundMark x1="32900" y1="42685" x2="38000" y2="47130"/>
                        <a14:foregroundMark x1="40100" y1="39630" x2="48100" y2="43426"/>
                        <a14:foregroundMark x1="44200" y1="34444" x2="36700" y2="48796"/>
                        <a14:foregroundMark x1="51900" y1="31852" x2="42300" y2="36852"/>
                        <a14:foregroundMark x1="52100" y1="26296" x2="54500" y2="34259"/>
                        <a14:foregroundMark x1="62300" y1="30278" x2="70000" y2="45370"/>
                        <a14:foregroundMark x1="71300" y1="36204" x2="54900" y2="45000"/>
                        <a14:foregroundMark x1="67200" y1="29630" x2="64800" y2="48519"/>
                        <a14:foregroundMark x1="64800" y1="42593" x2="50400" y2="54722"/>
                        <a14:foregroundMark x1="9400" y1="44167" x2="9400" y2="44167"/>
                        <a14:foregroundMark x1="8100" y1="57500" x2="8100" y2="57500"/>
                        <a14:foregroundMark x1="6800" y1="41204" x2="6800" y2="41204"/>
                        <a14:foregroundMark x1="49100" y1="8333" x2="49100" y2="8333"/>
                        <a14:foregroundMark x1="14100" y1="32222" x2="14100" y2="32222"/>
                        <a14:foregroundMark x1="26100" y1="23241" x2="26100" y2="23241"/>
                        <a14:foregroundMark x1="36700" y1="15278" x2="42300" y2="19259"/>
                        <a14:foregroundMark x1="53400" y1="7963" x2="51500" y2="13704"/>
                        <a14:foregroundMark x1="6800" y1="56944" x2="6800" y2="5694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03669" y="1469231"/>
            <a:ext cx="508000" cy="548640"/>
          </a:xfrm>
          <a:prstGeom prst="rect">
            <a:avLst/>
          </a:prstGeom>
        </p:spPr>
      </p:pic>
      <p:pic>
        <p:nvPicPr>
          <p:cNvPr id="3" name="Picture 2" descr="A cartoon sun with sunglasses&#10;&#10;Description automatically generated">
            <a:extLst>
              <a:ext uri="{FF2B5EF4-FFF2-40B4-BE49-F238E27FC236}">
                <a16:creationId xmlns:a16="http://schemas.microsoft.com/office/drawing/2014/main" id="{9808B6BB-79DD-FF17-AE3A-CA09D4C1CD1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963" b="90000" l="6800" r="96600">
                        <a14:foregroundMark x1="56000" y1="32222" x2="48100" y2="49352"/>
                        <a14:foregroundMark x1="35600" y1="31019" x2="31300" y2="50185"/>
                        <a14:foregroundMark x1="54500" y1="49352" x2="51700" y2="62685"/>
                        <a14:foregroundMark x1="65000" y1="48519" x2="43800" y2="62130"/>
                        <a14:foregroundMark x1="59900" y1="47593" x2="43100" y2="69259"/>
                        <a14:foregroundMark x1="43100" y1="69259" x2="43100" y2="69074"/>
                        <a14:foregroundMark x1="88500" y1="45741" x2="85200" y2="70648"/>
                        <a14:foregroundMark x1="90200" y1="42222" x2="90800" y2="48333"/>
                        <a14:foregroundMark x1="92100" y1="40185" x2="92100" y2="53519"/>
                        <a14:foregroundMark x1="94500" y1="43426" x2="95100" y2="45556"/>
                        <a14:foregroundMark x1="95600" y1="59259" x2="96600" y2="65278"/>
                        <a14:foregroundMark x1="56900" y1="34259" x2="52600" y2="54167"/>
                        <a14:foregroundMark x1="68100" y1="30093" x2="50900" y2="53704"/>
                        <a14:foregroundMark x1="66500" y1="37222" x2="43600" y2="35000"/>
                        <a14:foregroundMark x1="70200" y1="38611" x2="46600" y2="38611"/>
                        <a14:foregroundMark x1="63300" y1="33796" x2="40100" y2="33611"/>
                        <a14:foregroundMark x1="62300" y1="31019" x2="14800" y2="35833"/>
                        <a14:foregroundMark x1="31700" y1="29815" x2="37100" y2="59259"/>
                        <a14:foregroundMark x1="41600" y1="24074" x2="35600" y2="47130"/>
                        <a14:foregroundMark x1="42000" y1="34074" x2="28700" y2="41574"/>
                        <a14:foregroundMark x1="34700" y1="36389" x2="24900" y2="40556"/>
                        <a14:foregroundMark x1="31300" y1="31019" x2="25700" y2="47407"/>
                        <a14:foregroundMark x1="27900" y1="34444" x2="32900" y2="42685"/>
                        <a14:foregroundMark x1="32900" y1="42685" x2="38000" y2="47130"/>
                        <a14:foregroundMark x1="40100" y1="39630" x2="48100" y2="43426"/>
                        <a14:foregroundMark x1="44200" y1="34444" x2="36700" y2="48796"/>
                        <a14:foregroundMark x1="51900" y1="31852" x2="42300" y2="36852"/>
                        <a14:foregroundMark x1="52100" y1="26296" x2="54500" y2="34259"/>
                        <a14:foregroundMark x1="62300" y1="30278" x2="70000" y2="45370"/>
                        <a14:foregroundMark x1="71300" y1="36204" x2="54900" y2="45000"/>
                        <a14:foregroundMark x1="67200" y1="29630" x2="64800" y2="48519"/>
                        <a14:foregroundMark x1="64800" y1="42593" x2="50400" y2="54722"/>
                        <a14:foregroundMark x1="9400" y1="44167" x2="9400" y2="44167"/>
                        <a14:foregroundMark x1="8100" y1="57500" x2="8100" y2="57500"/>
                        <a14:foregroundMark x1="6800" y1="41204" x2="6800" y2="41204"/>
                        <a14:foregroundMark x1="49100" y1="8333" x2="49100" y2="8333"/>
                        <a14:foregroundMark x1="14100" y1="32222" x2="14100" y2="32222"/>
                        <a14:foregroundMark x1="26100" y1="23241" x2="26100" y2="23241"/>
                        <a14:foregroundMark x1="36700" y1="15278" x2="42300" y2="19259"/>
                        <a14:foregroundMark x1="53400" y1="7963" x2="51500" y2="13704"/>
                        <a14:foregroundMark x1="6800" y1="56944" x2="6800" y2="5694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03669" y="2742875"/>
            <a:ext cx="508000" cy="548640"/>
          </a:xfrm>
          <a:prstGeom prst="rect">
            <a:avLst/>
          </a:prstGeom>
        </p:spPr>
      </p:pic>
      <p:pic>
        <p:nvPicPr>
          <p:cNvPr id="5" name="Picture 4" descr="A cartoon sun with sunglasses&#10;&#10;Description automatically generated">
            <a:extLst>
              <a:ext uri="{FF2B5EF4-FFF2-40B4-BE49-F238E27FC236}">
                <a16:creationId xmlns:a16="http://schemas.microsoft.com/office/drawing/2014/main" id="{372FBF9B-8249-E169-58FE-97404AB7F4F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963" b="90000" l="6800" r="96600">
                        <a14:foregroundMark x1="56000" y1="32222" x2="48100" y2="49352"/>
                        <a14:foregroundMark x1="35600" y1="31019" x2="31300" y2="50185"/>
                        <a14:foregroundMark x1="54500" y1="49352" x2="51700" y2="62685"/>
                        <a14:foregroundMark x1="65000" y1="48519" x2="43800" y2="62130"/>
                        <a14:foregroundMark x1="59900" y1="47593" x2="43100" y2="69259"/>
                        <a14:foregroundMark x1="43100" y1="69259" x2="43100" y2="69074"/>
                        <a14:foregroundMark x1="88500" y1="45741" x2="85200" y2="70648"/>
                        <a14:foregroundMark x1="90200" y1="42222" x2="90800" y2="48333"/>
                        <a14:foregroundMark x1="92100" y1="40185" x2="92100" y2="53519"/>
                        <a14:foregroundMark x1="94500" y1="43426" x2="95100" y2="45556"/>
                        <a14:foregroundMark x1="95600" y1="59259" x2="96600" y2="65278"/>
                        <a14:foregroundMark x1="56900" y1="34259" x2="52600" y2="54167"/>
                        <a14:foregroundMark x1="68100" y1="30093" x2="50900" y2="53704"/>
                        <a14:foregroundMark x1="66500" y1="37222" x2="43600" y2="35000"/>
                        <a14:foregroundMark x1="70200" y1="38611" x2="46600" y2="38611"/>
                        <a14:foregroundMark x1="63300" y1="33796" x2="40100" y2="33611"/>
                        <a14:foregroundMark x1="62300" y1="31019" x2="14800" y2="35833"/>
                        <a14:foregroundMark x1="31700" y1="29815" x2="37100" y2="59259"/>
                        <a14:foregroundMark x1="41600" y1="24074" x2="35600" y2="47130"/>
                        <a14:foregroundMark x1="42000" y1="34074" x2="28700" y2="41574"/>
                        <a14:foregroundMark x1="34700" y1="36389" x2="24900" y2="40556"/>
                        <a14:foregroundMark x1="31300" y1="31019" x2="25700" y2="47407"/>
                        <a14:foregroundMark x1="27900" y1="34444" x2="32900" y2="42685"/>
                        <a14:foregroundMark x1="32900" y1="42685" x2="38000" y2="47130"/>
                        <a14:foregroundMark x1="40100" y1="39630" x2="48100" y2="43426"/>
                        <a14:foregroundMark x1="44200" y1="34444" x2="36700" y2="48796"/>
                        <a14:foregroundMark x1="51900" y1="31852" x2="42300" y2="36852"/>
                        <a14:foregroundMark x1="52100" y1="26296" x2="54500" y2="34259"/>
                        <a14:foregroundMark x1="62300" y1="30278" x2="70000" y2="45370"/>
                        <a14:foregroundMark x1="71300" y1="36204" x2="54900" y2="45000"/>
                        <a14:foregroundMark x1="67200" y1="29630" x2="64800" y2="48519"/>
                        <a14:foregroundMark x1="64800" y1="42593" x2="50400" y2="54722"/>
                        <a14:foregroundMark x1="9400" y1="44167" x2="9400" y2="44167"/>
                        <a14:foregroundMark x1="8100" y1="57500" x2="8100" y2="57500"/>
                        <a14:foregroundMark x1="6800" y1="41204" x2="6800" y2="41204"/>
                        <a14:foregroundMark x1="49100" y1="8333" x2="49100" y2="8333"/>
                        <a14:foregroundMark x1="14100" y1="32222" x2="14100" y2="32222"/>
                        <a14:foregroundMark x1="26100" y1="23241" x2="26100" y2="23241"/>
                        <a14:foregroundMark x1="36700" y1="15278" x2="42300" y2="19259"/>
                        <a14:foregroundMark x1="53400" y1="7963" x2="51500" y2="13704"/>
                        <a14:foregroundMark x1="6800" y1="56944" x2="6800" y2="5694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03669" y="3583614"/>
            <a:ext cx="508000" cy="548640"/>
          </a:xfrm>
          <a:prstGeom prst="rect">
            <a:avLst/>
          </a:prstGeom>
        </p:spPr>
      </p:pic>
      <p:cxnSp>
        <p:nvCxnSpPr>
          <p:cNvPr id="6" name="Straight Connector 5">
            <a:extLst>
              <a:ext uri="{FF2B5EF4-FFF2-40B4-BE49-F238E27FC236}">
                <a16:creationId xmlns:a16="http://schemas.microsoft.com/office/drawing/2014/main" id="{39F3FD3B-96CA-13CB-FC93-95F1176782C3}"/>
              </a:ext>
            </a:extLst>
          </p:cNvPr>
          <p:cNvCxnSpPr>
            <a:cxnSpLocks/>
          </p:cNvCxnSpPr>
          <p:nvPr/>
        </p:nvCxnSpPr>
        <p:spPr>
          <a:xfrm>
            <a:off x="706503" y="2720331"/>
            <a:ext cx="7589520"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0" name="Straight Connector 9">
            <a:extLst>
              <a:ext uri="{FF2B5EF4-FFF2-40B4-BE49-F238E27FC236}">
                <a16:creationId xmlns:a16="http://schemas.microsoft.com/office/drawing/2014/main" id="{A20EA875-40CF-2539-BBAA-F84450D4F652}"/>
              </a:ext>
            </a:extLst>
          </p:cNvPr>
          <p:cNvCxnSpPr>
            <a:cxnSpLocks/>
          </p:cNvCxnSpPr>
          <p:nvPr/>
        </p:nvCxnSpPr>
        <p:spPr>
          <a:xfrm>
            <a:off x="706503" y="3556626"/>
            <a:ext cx="7589520" cy="0"/>
          </a:xfrm>
          <a:prstGeom prst="line">
            <a:avLst/>
          </a:prstGeom>
        </p:spPr>
        <p:style>
          <a:lnRef idx="2">
            <a:schemeClr val="accent6"/>
          </a:lnRef>
          <a:fillRef idx="0">
            <a:schemeClr val="accent6"/>
          </a:fillRef>
          <a:effectRef idx="1">
            <a:schemeClr val="accent6"/>
          </a:effectRef>
          <a:fontRef idx="minor">
            <a:schemeClr val="tx1"/>
          </a:fontRef>
        </p:style>
      </p:cxnSp>
      <p:pic>
        <p:nvPicPr>
          <p:cNvPr id="12" name="Picture 11" descr="A cartoon sun with sunglasses&#10;&#10;Description automatically generated">
            <a:extLst>
              <a:ext uri="{FF2B5EF4-FFF2-40B4-BE49-F238E27FC236}">
                <a16:creationId xmlns:a16="http://schemas.microsoft.com/office/drawing/2014/main" id="{F3176625-D3A8-99FF-9B39-59096257A6E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963" b="90000" l="6800" r="96600">
                        <a14:foregroundMark x1="56000" y1="32222" x2="48100" y2="49352"/>
                        <a14:foregroundMark x1="35600" y1="31019" x2="31300" y2="50185"/>
                        <a14:foregroundMark x1="54500" y1="49352" x2="51700" y2="62685"/>
                        <a14:foregroundMark x1="65000" y1="48519" x2="43800" y2="62130"/>
                        <a14:foregroundMark x1="59900" y1="47593" x2="43100" y2="69259"/>
                        <a14:foregroundMark x1="43100" y1="69259" x2="43100" y2="69074"/>
                        <a14:foregroundMark x1="88500" y1="45741" x2="85200" y2="70648"/>
                        <a14:foregroundMark x1="90200" y1="42222" x2="90800" y2="48333"/>
                        <a14:foregroundMark x1="92100" y1="40185" x2="92100" y2="53519"/>
                        <a14:foregroundMark x1="94500" y1="43426" x2="95100" y2="45556"/>
                        <a14:foregroundMark x1="95600" y1="59259" x2="96600" y2="65278"/>
                        <a14:foregroundMark x1="56900" y1="34259" x2="52600" y2="54167"/>
                        <a14:foregroundMark x1="68100" y1="30093" x2="50900" y2="53704"/>
                        <a14:foregroundMark x1="66500" y1="37222" x2="43600" y2="35000"/>
                        <a14:foregroundMark x1="70200" y1="38611" x2="46600" y2="38611"/>
                        <a14:foregroundMark x1="63300" y1="33796" x2="40100" y2="33611"/>
                        <a14:foregroundMark x1="62300" y1="31019" x2="14800" y2="35833"/>
                        <a14:foregroundMark x1="31700" y1="29815" x2="37100" y2="59259"/>
                        <a14:foregroundMark x1="41600" y1="24074" x2="35600" y2="47130"/>
                        <a14:foregroundMark x1="42000" y1="34074" x2="28700" y2="41574"/>
                        <a14:foregroundMark x1="34700" y1="36389" x2="24900" y2="40556"/>
                        <a14:foregroundMark x1="31300" y1="31019" x2="25700" y2="47407"/>
                        <a14:foregroundMark x1="27900" y1="34444" x2="32900" y2="42685"/>
                        <a14:foregroundMark x1="32900" y1="42685" x2="38000" y2="47130"/>
                        <a14:foregroundMark x1="40100" y1="39630" x2="48100" y2="43426"/>
                        <a14:foregroundMark x1="44200" y1="34444" x2="36700" y2="48796"/>
                        <a14:foregroundMark x1="51900" y1="31852" x2="42300" y2="36852"/>
                        <a14:foregroundMark x1="52100" y1="26296" x2="54500" y2="34259"/>
                        <a14:foregroundMark x1="62300" y1="30278" x2="70000" y2="45370"/>
                        <a14:foregroundMark x1="71300" y1="36204" x2="54900" y2="45000"/>
                        <a14:foregroundMark x1="67200" y1="29630" x2="64800" y2="48519"/>
                        <a14:foregroundMark x1="64800" y1="42593" x2="50400" y2="54722"/>
                        <a14:foregroundMark x1="9400" y1="44167" x2="9400" y2="44167"/>
                        <a14:foregroundMark x1="8100" y1="57500" x2="8100" y2="57500"/>
                        <a14:foregroundMark x1="6800" y1="41204" x2="6800" y2="41204"/>
                        <a14:foregroundMark x1="49100" y1="8333" x2="49100" y2="8333"/>
                        <a14:foregroundMark x1="14100" y1="32222" x2="14100" y2="32222"/>
                        <a14:foregroundMark x1="26100" y1="23241" x2="26100" y2="23241"/>
                        <a14:foregroundMark x1="36700" y1="15278" x2="42300" y2="19259"/>
                        <a14:foregroundMark x1="53400" y1="7963" x2="51500" y2="13704"/>
                        <a14:foregroundMark x1="6800" y1="56944" x2="6800" y2="5694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03669" y="5134558"/>
            <a:ext cx="508000" cy="548640"/>
          </a:xfrm>
          <a:prstGeom prst="rect">
            <a:avLst/>
          </a:prstGeom>
        </p:spPr>
      </p:pic>
      <p:cxnSp>
        <p:nvCxnSpPr>
          <p:cNvPr id="19" name="Straight Connector 18">
            <a:extLst>
              <a:ext uri="{FF2B5EF4-FFF2-40B4-BE49-F238E27FC236}">
                <a16:creationId xmlns:a16="http://schemas.microsoft.com/office/drawing/2014/main" id="{68FAFE5F-D2E0-64F0-E5DD-231AEEDFECD7}"/>
              </a:ext>
            </a:extLst>
          </p:cNvPr>
          <p:cNvCxnSpPr>
            <a:cxnSpLocks/>
          </p:cNvCxnSpPr>
          <p:nvPr/>
        </p:nvCxnSpPr>
        <p:spPr>
          <a:xfrm>
            <a:off x="706503" y="5128795"/>
            <a:ext cx="7589520" cy="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82270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Summer Time – Use it Wisely! – Ho'oulu">
            <a:extLst>
              <a:ext uri="{FF2B5EF4-FFF2-40B4-BE49-F238E27FC236}">
                <a16:creationId xmlns:a16="http://schemas.microsoft.com/office/drawing/2014/main" id="{25FF0DB1-07B1-685D-FC64-AE30DC7024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683" y="-26479"/>
            <a:ext cx="9144000" cy="64033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un illustrations | A complete guide | Adobe">
            <a:extLst>
              <a:ext uri="{FF2B5EF4-FFF2-40B4-BE49-F238E27FC236}">
                <a16:creationId xmlns:a16="http://schemas.microsoft.com/office/drawing/2014/main" id="{0282B57E-67AE-1975-3CC9-39436139FF39}"/>
              </a:ext>
            </a:extLst>
          </p:cNvPr>
          <p:cNvPicPr>
            <a:picLocks noChangeAspect="1" noChangeArrowheads="1"/>
          </p:cNvPicPr>
          <p:nvPr/>
        </p:nvPicPr>
        <p:blipFill>
          <a:blip r:embed="rId4">
            <a:alphaModFix amt="3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70944" y="-94182"/>
            <a:ext cx="871044" cy="9139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086FDE1F-2436-2AD4-59BA-A0C627E998B8}"/>
              </a:ext>
            </a:extLst>
          </p:cNvPr>
          <p:cNvSpPr txBox="1">
            <a:spLocks noChangeArrowheads="1"/>
          </p:cNvSpPr>
          <p:nvPr/>
        </p:nvSpPr>
        <p:spPr bwMode="auto">
          <a:xfrm>
            <a:off x="29850" y="409576"/>
            <a:ext cx="9113964" cy="8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marR="0" lvl="0" indent="-285750" defTabSz="4572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Calibri"/>
                <a:ea typeface="+mj-ea"/>
                <a:cs typeface="+mj-cs"/>
              </a:rPr>
              <a:t>Holiday Delivery </a:t>
            </a:r>
          </a:p>
        </p:txBody>
      </p:sp>
      <p:sp>
        <p:nvSpPr>
          <p:cNvPr id="6" name="Rectangle 5">
            <a:extLst>
              <a:ext uri="{FF2B5EF4-FFF2-40B4-BE49-F238E27FC236}">
                <a16:creationId xmlns:a16="http://schemas.microsoft.com/office/drawing/2014/main" id="{D2DADCAC-9678-4E55-3212-F82F2498BB03}"/>
              </a:ext>
            </a:extLst>
          </p:cNvPr>
          <p:cNvSpPr/>
          <p:nvPr/>
        </p:nvSpPr>
        <p:spPr>
          <a:xfrm>
            <a:off x="1" y="6403323"/>
            <a:ext cx="9144000" cy="454677"/>
          </a:xfrm>
          <a:prstGeom prst="rect">
            <a:avLst/>
          </a:prstGeom>
          <a:solidFill>
            <a:srgbClr val="EEE2D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F87DB130-80F9-4995-29A4-0FECA5F75119}"/>
              </a:ext>
            </a:extLst>
          </p:cNvPr>
          <p:cNvSpPr>
            <a:spLocks noGrp="1"/>
          </p:cNvSpPr>
          <p:nvPr>
            <p:ph idx="1"/>
          </p:nvPr>
        </p:nvSpPr>
        <p:spPr>
          <a:xfrm>
            <a:off x="173422" y="1229387"/>
            <a:ext cx="8764204" cy="5060732"/>
          </a:xfrm>
        </p:spPr>
        <p:txBody>
          <a:bodyPr/>
          <a:lstStyle/>
          <a:p>
            <a:pPr marL="0" marR="0" indent="0">
              <a:lnSpc>
                <a:spcPct val="80000"/>
              </a:lnSpc>
              <a:spcBef>
                <a:spcPts val="0"/>
              </a:spcBef>
              <a:spcAft>
                <a:spcPts val="0"/>
              </a:spcAft>
              <a:buNone/>
              <a:tabLst>
                <a:tab pos="0" algn="l"/>
                <a:tab pos="457200" algn="l"/>
                <a:tab pos="845820" algn="l"/>
                <a:tab pos="1074420" algn="l"/>
                <a:tab pos="1280160" algn="l"/>
                <a:tab pos="1828800" algn="l"/>
              </a:tabLst>
            </a:pPr>
            <a:r>
              <a:rPr lang="en-US" sz="2400">
                <a:solidFill>
                  <a:srgbClr val="000000"/>
                </a:solidFill>
                <a:latin typeface="Calibri"/>
                <a:ea typeface="Times New Roman" panose="02020603050405020304" pitchFamily="18" charset="0"/>
                <a:cs typeface="Calibri"/>
              </a:rPr>
              <a:t>FSM's</a:t>
            </a:r>
            <a:r>
              <a:rPr lang="en-US" sz="2400">
                <a:solidFill>
                  <a:srgbClr val="000000"/>
                </a:solidFill>
                <a:effectLst/>
                <a:latin typeface="Calibri"/>
                <a:ea typeface="Times New Roman" panose="02020603050405020304" pitchFamily="18" charset="0"/>
                <a:cs typeface="Calibri"/>
              </a:rPr>
              <a:t> will move only</a:t>
            </a:r>
            <a:r>
              <a:rPr lang="en-US" sz="2400" b="1">
                <a:solidFill>
                  <a:srgbClr val="000000"/>
                </a:solidFill>
                <a:effectLst/>
                <a:latin typeface="Calibri"/>
                <a:ea typeface="Times New Roman" panose="02020603050405020304" pitchFamily="18" charset="0"/>
                <a:cs typeface="Calibri"/>
              </a:rPr>
              <a:t> Meat/Frozen</a:t>
            </a:r>
            <a:r>
              <a:rPr lang="en-US" sz="2400">
                <a:solidFill>
                  <a:srgbClr val="000000"/>
                </a:solidFill>
                <a:effectLst/>
                <a:latin typeface="Calibri"/>
                <a:ea typeface="Times New Roman" panose="02020603050405020304" pitchFamily="18" charset="0"/>
                <a:cs typeface="Calibri"/>
              </a:rPr>
              <a:t> orders with a delivery date that falls on a holiday to the previous delivery date.</a:t>
            </a:r>
            <a:endParaRPr lang="en-US" sz="600">
              <a:solidFill>
                <a:srgbClr val="000000"/>
              </a:solidFill>
              <a:latin typeface="Times New Roman"/>
              <a:ea typeface="Calibri" panose="020F0502020204030204" pitchFamily="34" charset="0"/>
              <a:cs typeface="Calibri"/>
            </a:endParaRPr>
          </a:p>
          <a:p>
            <a:pPr marL="0" indent="0">
              <a:lnSpc>
                <a:spcPct val="107000"/>
              </a:lnSpc>
              <a:spcBef>
                <a:spcPts val="0"/>
              </a:spcBef>
              <a:spcAft>
                <a:spcPts val="0"/>
              </a:spcAft>
              <a:buNone/>
            </a:pPr>
            <a:r>
              <a:rPr lang="en-US" sz="2400">
                <a:solidFill>
                  <a:srgbClr val="070707"/>
                </a:solidFill>
                <a:effectLst/>
                <a:latin typeface="Calibri"/>
                <a:ea typeface="Calibri" panose="020F0502020204030204" pitchFamily="34" charset="0"/>
                <a:cs typeface="Times New Roman"/>
              </a:rPr>
              <a:t>Juneteenth </a:t>
            </a:r>
            <a:r>
              <a:rPr lang="en-US" sz="2400">
                <a:solidFill>
                  <a:srgbClr val="070707"/>
                </a:solidFill>
                <a:latin typeface="Calibri"/>
                <a:ea typeface="Calibri" panose="020F0502020204030204" pitchFamily="34" charset="0"/>
                <a:cs typeface="Times New Roman"/>
              </a:rPr>
              <a:t>holiday (all</a:t>
            </a:r>
            <a:r>
              <a:rPr lang="en-US" sz="2400">
                <a:solidFill>
                  <a:srgbClr val="070707"/>
                </a:solidFill>
                <a:effectLst/>
                <a:latin typeface="Calibri"/>
                <a:ea typeface="Calibri" panose="020F0502020204030204" pitchFamily="34" charset="0"/>
                <a:cs typeface="Times New Roman"/>
              </a:rPr>
              <a:t> sites</a:t>
            </a:r>
            <a:r>
              <a:rPr lang="en-US" sz="2400">
                <a:solidFill>
                  <a:srgbClr val="070707"/>
                </a:solidFill>
                <a:latin typeface="Calibri"/>
                <a:ea typeface="Calibri" panose="020F0502020204030204" pitchFamily="34" charset="0"/>
                <a:cs typeface="Times New Roman"/>
              </a:rPr>
              <a:t>):</a:t>
            </a:r>
            <a:endParaRPr lang="en-US" sz="2400">
              <a:solidFill>
                <a:srgbClr val="070707"/>
              </a:solidFill>
              <a:effectLst/>
              <a:latin typeface="Calibri"/>
              <a:ea typeface="Calibri" panose="020F0502020204030204" pitchFamily="34" charset="0"/>
              <a:cs typeface="Times New Roman"/>
            </a:endParaRPr>
          </a:p>
          <a:p>
            <a:pPr marL="914400">
              <a:lnSpc>
                <a:spcPct val="107000"/>
              </a:lnSpc>
              <a:spcBef>
                <a:spcPts val="0"/>
              </a:spcBef>
              <a:spcAft>
                <a:spcPts val="0"/>
              </a:spcAft>
              <a:buFont typeface="Wingdings" panose="05000000000000000000" pitchFamily="2" charset="2"/>
              <a:buChar char="Ø"/>
            </a:pPr>
            <a:r>
              <a:rPr lang="en-US" sz="2400">
                <a:solidFill>
                  <a:srgbClr val="070707"/>
                </a:solidFill>
                <a:latin typeface="Calibri"/>
                <a:ea typeface="Calibri" panose="020F0502020204030204" pitchFamily="34" charset="0"/>
                <a:cs typeface="Times New Roman"/>
              </a:rPr>
              <a:t>Move orders</a:t>
            </a:r>
            <a:r>
              <a:rPr lang="en-US" sz="2400">
                <a:solidFill>
                  <a:srgbClr val="070707"/>
                </a:solidFill>
                <a:effectLst/>
                <a:latin typeface="Calibri"/>
                <a:ea typeface="Calibri" panose="020F0502020204030204" pitchFamily="34" charset="0"/>
                <a:cs typeface="Times New Roman"/>
              </a:rPr>
              <a:t> with a delivery date of Thursday, June 19 to the previous delivery </a:t>
            </a:r>
            <a:r>
              <a:rPr lang="en-US" sz="2400">
                <a:solidFill>
                  <a:srgbClr val="070707"/>
                </a:solidFill>
                <a:latin typeface="Calibri"/>
                <a:ea typeface="Calibri" panose="020F0502020204030204" pitchFamily="34" charset="0"/>
                <a:cs typeface="Times New Roman"/>
              </a:rPr>
              <a:t>date</a:t>
            </a:r>
            <a:r>
              <a:rPr lang="en-US" sz="1800">
                <a:solidFill>
                  <a:srgbClr val="070707"/>
                </a:solidFill>
                <a:latin typeface="Calibri"/>
                <a:ea typeface="Calibri" panose="020F0502020204030204" pitchFamily="34" charset="0"/>
                <a:cs typeface="Times New Roman"/>
              </a:rPr>
              <a:t>.</a:t>
            </a:r>
            <a:endParaRPr lang="en-US" sz="1800">
              <a:solidFill>
                <a:srgbClr val="070707"/>
              </a:solidFill>
              <a:effectLst/>
              <a:latin typeface="Calibri"/>
              <a:ea typeface="Calibri" panose="020F0502020204030204" pitchFamily="34" charset="0"/>
              <a:cs typeface="Times New Roman"/>
            </a:endParaRPr>
          </a:p>
          <a:p>
            <a:pPr marL="0" indent="0">
              <a:lnSpc>
                <a:spcPct val="107000"/>
              </a:lnSpc>
              <a:spcBef>
                <a:spcPts val="0"/>
              </a:spcBef>
              <a:spcAft>
                <a:spcPts val="0"/>
              </a:spcAft>
              <a:buNone/>
            </a:pPr>
            <a:r>
              <a:rPr lang="en-US" sz="2400">
                <a:solidFill>
                  <a:srgbClr val="070707"/>
                </a:solidFill>
                <a:effectLst/>
                <a:latin typeface="Calibri"/>
                <a:ea typeface="Calibri" panose="020F0502020204030204" pitchFamily="34" charset="0"/>
                <a:cs typeface="Times New Roman"/>
              </a:rPr>
              <a:t>July 4</a:t>
            </a:r>
            <a:r>
              <a:rPr lang="en-US" sz="2400" baseline="30000">
                <a:solidFill>
                  <a:srgbClr val="070707"/>
                </a:solidFill>
                <a:effectLst/>
                <a:latin typeface="Calibri"/>
                <a:ea typeface="Calibri" panose="020F0502020204030204" pitchFamily="34" charset="0"/>
                <a:cs typeface="Times New Roman"/>
              </a:rPr>
              <a:t>th</a:t>
            </a:r>
            <a:r>
              <a:rPr lang="en-US" sz="2400" baseline="30000">
                <a:solidFill>
                  <a:srgbClr val="070707"/>
                </a:solidFill>
                <a:latin typeface="Calibri"/>
                <a:ea typeface="Calibri" panose="020F0502020204030204" pitchFamily="34" charset="0"/>
                <a:cs typeface="Times New Roman"/>
              </a:rPr>
              <a:t> </a:t>
            </a:r>
            <a:r>
              <a:rPr lang="en-US" sz="2400">
                <a:solidFill>
                  <a:srgbClr val="070707"/>
                </a:solidFill>
                <a:latin typeface="Calibri"/>
                <a:ea typeface="Calibri" panose="020F0502020204030204" pitchFamily="34" charset="0"/>
                <a:cs typeface="Times New Roman"/>
              </a:rPr>
              <a:t>holiday (all </a:t>
            </a:r>
            <a:r>
              <a:rPr lang="en-US" sz="2400">
                <a:solidFill>
                  <a:srgbClr val="070707"/>
                </a:solidFill>
                <a:effectLst/>
                <a:latin typeface="Calibri"/>
                <a:ea typeface="Calibri" panose="020F0502020204030204" pitchFamily="34" charset="0"/>
                <a:cs typeface="Times New Roman"/>
              </a:rPr>
              <a:t>sites</a:t>
            </a:r>
            <a:r>
              <a:rPr lang="en-US" sz="2400">
                <a:solidFill>
                  <a:srgbClr val="070707"/>
                </a:solidFill>
                <a:latin typeface="Calibri"/>
                <a:ea typeface="Calibri" panose="020F0502020204030204" pitchFamily="34" charset="0"/>
                <a:cs typeface="Times New Roman"/>
              </a:rPr>
              <a:t>): </a:t>
            </a:r>
            <a:endParaRPr lang="en-US" sz="2400">
              <a:solidFill>
                <a:srgbClr val="070707"/>
              </a:solidFill>
              <a:effectLst/>
              <a:latin typeface="Calibri"/>
              <a:ea typeface="Calibri" panose="020F0502020204030204" pitchFamily="34" charset="0"/>
              <a:cs typeface="Times New Roman" panose="02020603050405020304" pitchFamily="18" charset="0"/>
            </a:endParaRPr>
          </a:p>
          <a:p>
            <a:pPr marL="914400" indent="-394970">
              <a:lnSpc>
                <a:spcPct val="107000"/>
              </a:lnSpc>
              <a:spcBef>
                <a:spcPts val="0"/>
              </a:spcBef>
              <a:spcAft>
                <a:spcPts val="0"/>
              </a:spcAft>
              <a:buFont typeface="Wingdings" panose="05000000000000000000" pitchFamily="2" charset="2"/>
              <a:buChar char="Ø"/>
            </a:pPr>
            <a:r>
              <a:rPr lang="en-US" sz="2400">
                <a:solidFill>
                  <a:srgbClr val="070707"/>
                </a:solidFill>
                <a:latin typeface="Calibri"/>
                <a:ea typeface="Calibri" panose="020F0502020204030204" pitchFamily="34" charset="0"/>
                <a:cs typeface="Times New Roman"/>
              </a:rPr>
              <a:t>Move orders </a:t>
            </a:r>
            <a:r>
              <a:rPr lang="en-US" sz="2400">
                <a:solidFill>
                  <a:srgbClr val="070707"/>
                </a:solidFill>
                <a:effectLst/>
                <a:latin typeface="Calibri"/>
                <a:ea typeface="Calibri" panose="020F0502020204030204" pitchFamily="34" charset="0"/>
                <a:cs typeface="Times New Roman"/>
              </a:rPr>
              <a:t>with the delivery dates of </a:t>
            </a:r>
            <a:r>
              <a:rPr lang="en-US" sz="2400">
                <a:solidFill>
                  <a:srgbClr val="070707"/>
                </a:solidFill>
                <a:latin typeface="Calibri"/>
                <a:ea typeface="Calibri" panose="020F0502020204030204" pitchFamily="34" charset="0"/>
                <a:cs typeface="Times New Roman"/>
              </a:rPr>
              <a:t>Friday</a:t>
            </a:r>
            <a:r>
              <a:rPr lang="en-US" sz="2400">
                <a:solidFill>
                  <a:srgbClr val="070707"/>
                </a:solidFill>
                <a:effectLst/>
                <a:latin typeface="Calibri"/>
                <a:ea typeface="Calibri" panose="020F0502020204030204" pitchFamily="34" charset="0"/>
                <a:cs typeface="Times New Roman"/>
              </a:rPr>
              <a:t>, July </a:t>
            </a:r>
            <a:r>
              <a:rPr lang="en-US" sz="2400">
                <a:solidFill>
                  <a:srgbClr val="070707"/>
                </a:solidFill>
                <a:latin typeface="Calibri"/>
                <a:ea typeface="Calibri" panose="020F0502020204030204" pitchFamily="34" charset="0"/>
                <a:cs typeface="Times New Roman"/>
              </a:rPr>
              <a:t>4</a:t>
            </a:r>
            <a:r>
              <a:rPr lang="en-US" sz="2400" baseline="30000">
                <a:solidFill>
                  <a:srgbClr val="070707"/>
                </a:solidFill>
                <a:latin typeface="Calibri"/>
                <a:ea typeface="Calibri" panose="020F0502020204030204" pitchFamily="34" charset="0"/>
                <a:cs typeface="Times New Roman"/>
              </a:rPr>
              <a:t>th</a:t>
            </a:r>
            <a:r>
              <a:rPr lang="en-US" sz="2400">
                <a:solidFill>
                  <a:srgbClr val="070707"/>
                </a:solidFill>
                <a:effectLst/>
                <a:latin typeface="Calibri"/>
                <a:ea typeface="Calibri" panose="020F0502020204030204" pitchFamily="34" charset="0"/>
                <a:cs typeface="Times New Roman"/>
              </a:rPr>
              <a:t> to the previous delivery </a:t>
            </a:r>
            <a:r>
              <a:rPr lang="en-US" sz="2400">
                <a:solidFill>
                  <a:srgbClr val="070707"/>
                </a:solidFill>
                <a:latin typeface="Calibri"/>
                <a:ea typeface="Calibri" panose="020F0502020204030204" pitchFamily="34" charset="0"/>
                <a:cs typeface="Times New Roman"/>
              </a:rPr>
              <a:t>date</a:t>
            </a:r>
            <a:r>
              <a:rPr lang="en-US" sz="1800">
                <a:solidFill>
                  <a:srgbClr val="070707"/>
                </a:solidFill>
                <a:latin typeface="Calibri"/>
                <a:ea typeface="Calibri" panose="020F0502020204030204" pitchFamily="34" charset="0"/>
                <a:cs typeface="Times New Roman"/>
              </a:rPr>
              <a:t>.</a:t>
            </a:r>
            <a:endParaRPr lang="en-US" sz="2400">
              <a:solidFill>
                <a:srgbClr val="000000"/>
              </a:solidFill>
              <a:effectLst/>
              <a:latin typeface="Calibri" panose="020F0502020204030204" pitchFamily="34" charset="0"/>
              <a:ea typeface="Times New Roman" panose="02020603050405020304" pitchFamily="18" charset="0"/>
            </a:endParaRPr>
          </a:p>
          <a:p>
            <a:pPr marL="0" marR="0" indent="0">
              <a:lnSpc>
                <a:spcPct val="80000"/>
              </a:lnSpc>
              <a:spcBef>
                <a:spcPts val="0"/>
              </a:spcBef>
              <a:spcAft>
                <a:spcPts val="0"/>
              </a:spcAft>
              <a:buNone/>
              <a:tabLst>
                <a:tab pos="0" algn="l"/>
                <a:tab pos="457200" algn="l"/>
                <a:tab pos="845820" algn="l"/>
                <a:tab pos="1074420" algn="l"/>
                <a:tab pos="1280160" algn="l"/>
                <a:tab pos="1828800" algn="l"/>
              </a:tabLst>
            </a:pPr>
            <a:endParaRPr lang="en-US" sz="1800" i="1">
              <a:solidFill>
                <a:srgbClr val="000000"/>
              </a:solidFill>
              <a:highlight>
                <a:srgbClr val="FFFF00"/>
              </a:highlight>
              <a:latin typeface="Calibri" panose="020F0502020204030204" pitchFamily="34" charset="0"/>
              <a:ea typeface="Times New Roman" panose="02020603050405020304" pitchFamily="18" charset="0"/>
            </a:endParaRPr>
          </a:p>
          <a:p>
            <a:pPr marL="0" marR="0" lvl="0" indent="0">
              <a:spcBef>
                <a:spcPts val="0"/>
              </a:spcBef>
              <a:spcAft>
                <a:spcPts val="0"/>
              </a:spcAft>
              <a:buNone/>
              <a:tabLst>
                <a:tab pos="0" algn="l"/>
                <a:tab pos="457200" algn="l"/>
                <a:tab pos="845820" algn="l"/>
                <a:tab pos="1074420" algn="l"/>
                <a:tab pos="1280160" algn="l"/>
                <a:tab pos="1828800" algn="l"/>
              </a:tabLst>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lvl="1">
              <a:buFont typeface="Wingdings" panose="05000000000000000000" pitchFamily="2" charset="2"/>
              <a:buChar char="Ø"/>
            </a:pPr>
            <a:endParaRPr lang="en-US" sz="2000">
              <a:solidFill>
                <a:srgbClr val="000000"/>
              </a:solidFill>
            </a:endParaRPr>
          </a:p>
          <a:p>
            <a:pPr marL="0" indent="0">
              <a:buNone/>
            </a:pPr>
            <a:endParaRPr lang="en-US" sz="2400">
              <a:solidFill>
                <a:srgbClr val="000000"/>
              </a:solidFill>
            </a:endParaRPr>
          </a:p>
          <a:p>
            <a:pPr marL="0" indent="0">
              <a:buNone/>
            </a:pPr>
            <a:r>
              <a:rPr lang="en-US" sz="2400">
                <a:solidFill>
                  <a:srgbClr val="000000"/>
                </a:solidFill>
              </a:rPr>
              <a:t>				</a:t>
            </a:r>
          </a:p>
        </p:txBody>
      </p:sp>
      <p:pic>
        <p:nvPicPr>
          <p:cNvPr id="5126" name="Picture 6" descr="July 4th Celebrations to Choose From In and Around Osceola County!">
            <a:extLst>
              <a:ext uri="{FF2B5EF4-FFF2-40B4-BE49-F238E27FC236}">
                <a16:creationId xmlns:a16="http://schemas.microsoft.com/office/drawing/2014/main" id="{E0316F51-A919-BA24-F5B7-6CA3FD7DEC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7998" y="4218333"/>
            <a:ext cx="2957595" cy="19966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F901359-5755-9A43-77A7-35397BEB44D4}"/>
              </a:ext>
            </a:extLst>
          </p:cNvPr>
          <p:cNvGrpSpPr/>
          <p:nvPr/>
        </p:nvGrpSpPr>
        <p:grpSpPr>
          <a:xfrm>
            <a:off x="1035107" y="4360768"/>
            <a:ext cx="3321207" cy="1977744"/>
            <a:chOff x="-694927" y="3063854"/>
            <a:chExt cx="3582932" cy="2380373"/>
          </a:xfrm>
        </p:grpSpPr>
        <p:pic>
          <p:nvPicPr>
            <p:cNvPr id="1026" name="Picture 2" descr="What's open, closed for Juneteenth federal holiday Monday - KSTP.com 5  Eyewitness News">
              <a:extLst>
                <a:ext uri="{FF2B5EF4-FFF2-40B4-BE49-F238E27FC236}">
                  <a16:creationId xmlns:a16="http://schemas.microsoft.com/office/drawing/2014/main" id="{1886A561-3F73-5343-435F-2F6E9D4B22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927" y="3063854"/>
              <a:ext cx="3582932" cy="23803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BDF5476-681F-E636-5C48-0361702787C7}"/>
                </a:ext>
              </a:extLst>
            </p:cNvPr>
            <p:cNvSpPr/>
            <p:nvPr/>
          </p:nvSpPr>
          <p:spPr>
            <a:xfrm>
              <a:off x="2659055" y="5220366"/>
              <a:ext cx="207564" cy="204327"/>
            </a:xfrm>
            <a:prstGeom prst="rect">
              <a:avLst/>
            </a:prstGeom>
            <a:solidFill>
              <a:srgbClr val="133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3F7A1650-AE96-F462-0D94-8109C7FB5164}"/>
              </a:ext>
            </a:extLst>
          </p:cNvPr>
          <p:cNvSpPr txBox="1"/>
          <p:nvPr/>
        </p:nvSpPr>
        <p:spPr>
          <a:xfrm>
            <a:off x="1815384" y="5659932"/>
            <a:ext cx="1811492" cy="769441"/>
          </a:xfrm>
          <a:prstGeom prst="rect">
            <a:avLst/>
          </a:prstGeom>
          <a:solidFill>
            <a:srgbClr val="E4E9ED">
              <a:alpha val="18000"/>
            </a:srgb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a:ea typeface="+mn-ea"/>
                <a:cs typeface="+mn-cs"/>
              </a:rPr>
              <a:t>CLOSED</a:t>
            </a:r>
            <a:r>
              <a:rPr kumimoji="0" lang="en-US" sz="4400" b="1" i="0" u="none" strike="noStrike" kern="1200" cap="none" spc="0" normalizeH="0" baseline="0" noProof="0">
                <a:ln>
                  <a:noFill/>
                </a:ln>
                <a:solidFill>
                  <a:prstClr val="white"/>
                </a:solidFill>
                <a:effectLst/>
                <a:uLnTx/>
                <a:uFillTx/>
                <a:latin typeface="Calibri"/>
                <a:ea typeface="+mn-ea"/>
                <a:cs typeface="+mn-cs"/>
              </a:rPr>
              <a:t> </a:t>
            </a:r>
          </a:p>
        </p:txBody>
      </p:sp>
      <p:sp>
        <p:nvSpPr>
          <p:cNvPr id="4" name="TextBox 3">
            <a:extLst>
              <a:ext uri="{FF2B5EF4-FFF2-40B4-BE49-F238E27FC236}">
                <a16:creationId xmlns:a16="http://schemas.microsoft.com/office/drawing/2014/main" id="{5909DD48-6A0B-ADE8-46CE-5C51F111ADD5}"/>
              </a:ext>
            </a:extLst>
          </p:cNvPr>
          <p:cNvSpPr txBox="1"/>
          <p:nvPr/>
        </p:nvSpPr>
        <p:spPr>
          <a:xfrm>
            <a:off x="266700" y="-1069950"/>
            <a:ext cx="5273964" cy="369332"/>
          </a:xfrm>
          <a:prstGeom prst="rect">
            <a:avLst/>
          </a:prstGeom>
          <a:solidFill>
            <a:schemeClr val="tx2"/>
          </a:solidFill>
        </p:spPr>
        <p:txBody>
          <a:bodyPr wrap="square" rtlCol="0">
            <a:spAutoFit/>
          </a:bodyPr>
          <a:lstStyle/>
          <a:p>
            <a:r>
              <a:rPr lang="en-US"/>
              <a:t>June 3 closed </a:t>
            </a:r>
          </a:p>
        </p:txBody>
      </p:sp>
      <p:pic>
        <p:nvPicPr>
          <p:cNvPr id="5" name="Picture 4">
            <a:extLst>
              <a:ext uri="{FF2B5EF4-FFF2-40B4-BE49-F238E27FC236}">
                <a16:creationId xmlns:a16="http://schemas.microsoft.com/office/drawing/2014/main" id="{6E763D85-97FA-1B09-5581-28698298A941}"/>
              </a:ext>
            </a:extLst>
          </p:cNvPr>
          <p:cNvPicPr>
            <a:picLocks noChangeAspect="1"/>
          </p:cNvPicPr>
          <p:nvPr/>
        </p:nvPicPr>
        <p:blipFill>
          <a:blip r:embed="rId8"/>
          <a:stretch>
            <a:fillRect/>
          </a:stretch>
        </p:blipFill>
        <p:spPr>
          <a:xfrm>
            <a:off x="5911468" y="5475199"/>
            <a:ext cx="2024047" cy="969348"/>
          </a:xfrm>
          <a:prstGeom prst="rect">
            <a:avLst/>
          </a:prstGeom>
        </p:spPr>
      </p:pic>
    </p:spTree>
    <p:extLst>
      <p:ext uri="{BB962C8B-B14F-4D97-AF65-F5344CB8AC3E}">
        <p14:creationId xmlns:p14="http://schemas.microsoft.com/office/powerpoint/2010/main" val="13495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A1E4E8893C9C8488DF80E445EBA407C" ma:contentTypeVersion="8" ma:contentTypeDescription="Create a new document." ma:contentTypeScope="" ma:versionID="29b60bef016be18743d920667884bea2">
  <xsd:schema xmlns:xsd="http://www.w3.org/2001/XMLSchema" xmlns:xs="http://www.w3.org/2001/XMLSchema" xmlns:p="http://schemas.microsoft.com/office/2006/metadata/properties" xmlns:ns2="23d74c57-1d9e-4fbc-9911-a0bc4d9ee1c8" targetNamespace="http://schemas.microsoft.com/office/2006/metadata/properties" ma:root="true" ma:fieldsID="d7c01f53162308181b4222d3883c84ef" ns2:_="">
    <xsd:import namespace="23d74c57-1d9e-4fbc-9911-a0bc4d9ee1c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d74c57-1d9e-4fbc-9911-a0bc4d9ee1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A44A85-FDEF-4B07-BF91-1205991D7996}">
  <ds:schemaRefs>
    <ds:schemaRef ds:uri="http://schemas.microsoft.com/sharepoint/v3/contenttype/forms"/>
  </ds:schemaRefs>
</ds:datastoreItem>
</file>

<file path=customXml/itemProps2.xml><?xml version="1.0" encoding="utf-8"?>
<ds:datastoreItem xmlns:ds="http://schemas.openxmlformats.org/officeDocument/2006/customXml" ds:itemID="{609170E7-D0C3-4CC9-A7FE-9D2A4CD6200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5935CB4-84E5-4B4A-AB72-7AC3A8C66707}">
  <ds:schemaRefs>
    <ds:schemaRef ds:uri="23d74c57-1d9e-4fbc-9911-a0bc4d9ee1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166</TotalTime>
  <Words>2853</Words>
  <Application>Microsoft Office PowerPoint</Application>
  <PresentationFormat>On-screen Show (4:3)</PresentationFormat>
  <Paragraphs>615</Paragraphs>
  <Slides>33</Slides>
  <Notes>28</Notes>
  <HiddenSlides>0</HiddenSlides>
  <MMClips>3</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47" baseType="lpstr">
      <vt:lpstr>Amasis MT Pro Black</vt:lpstr>
      <vt:lpstr>Arial</vt:lpstr>
      <vt:lpstr>Baguet Script</vt:lpstr>
      <vt:lpstr>Britannic Bold</vt:lpstr>
      <vt:lpstr>Calibri</vt:lpstr>
      <vt:lpstr>Comic Sans MS</vt:lpstr>
      <vt:lpstr>Inter</vt:lpstr>
      <vt:lpstr>Script MT Bold</vt:lpstr>
      <vt:lpstr>Times New Roman</vt:lpstr>
      <vt:lpstr>Wingdings</vt:lpstr>
      <vt:lpstr>Wingdings 2</vt:lpstr>
      <vt:lpstr>1_2014 Cafe LA Presentation template</vt:lpstr>
      <vt:lpstr>Acrobat Document</vt:lpstr>
      <vt:lpstr>Presentation</vt:lpstr>
      <vt:lpstr>PowerPoint Presentation</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Flores, Bryan</dc:creator>
  <cp:lastModifiedBy>Jeff, Ashley</cp:lastModifiedBy>
  <cp:revision>2</cp:revision>
  <dcterms:created xsi:type="dcterms:W3CDTF">2023-04-24T16:50:59Z</dcterms:created>
  <dcterms:modified xsi:type="dcterms:W3CDTF">2025-05-05T13:52:35Z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0x010100BA1E4E8893C9C8488DF80E445EBA407C</vt:lpwstr>
  </property>
</Properties>
</file>